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131" r:id="rId1"/>
  </p:sldMasterIdLst>
  <p:sldIdLst>
    <p:sldId id="256" r:id="rId2"/>
    <p:sldId id="258" r:id="rId3"/>
    <p:sldId id="275" r:id="rId4"/>
    <p:sldId id="274" r:id="rId5"/>
    <p:sldId id="273" r:id="rId6"/>
    <p:sldId id="259" r:id="rId7"/>
    <p:sldId id="271" r:id="rId8"/>
    <p:sldId id="270" r:id="rId9"/>
    <p:sldId id="269" r:id="rId10"/>
    <p:sldId id="277" r:id="rId11"/>
    <p:sldId id="276" r:id="rId12"/>
    <p:sldId id="263" r:id="rId13"/>
  </p:sldIdLst>
  <p:sldSz cx="12192000" cy="6858000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DDE0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02"/>
    <p:restoredTop sz="94640"/>
  </p:normalViewPr>
  <p:slideViewPr>
    <p:cSldViewPr snapToGrid="0">
      <p:cViewPr varScale="1">
        <p:scale>
          <a:sx n="54" d="100"/>
          <a:sy n="54" d="100"/>
        </p:scale>
        <p:origin x="96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154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347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75331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930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64310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661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369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84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335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711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3467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0331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198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863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7419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640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0F276-1833-4A75-9C1D-A56E2295A68D}" type="datetimeFigureOut">
              <a:rPr lang="en-US" smtClean="0"/>
              <a:pPr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961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2" r:id="rId1"/>
    <p:sldLayoutId id="2147484133" r:id="rId2"/>
    <p:sldLayoutId id="2147484134" r:id="rId3"/>
    <p:sldLayoutId id="2147484135" r:id="rId4"/>
    <p:sldLayoutId id="2147484136" r:id="rId5"/>
    <p:sldLayoutId id="2147484137" r:id="rId6"/>
    <p:sldLayoutId id="2147484138" r:id="rId7"/>
    <p:sldLayoutId id="2147484139" r:id="rId8"/>
    <p:sldLayoutId id="2147484140" r:id="rId9"/>
    <p:sldLayoutId id="2147484141" r:id="rId10"/>
    <p:sldLayoutId id="2147484142" r:id="rId11"/>
    <p:sldLayoutId id="2147484143" r:id="rId12"/>
    <p:sldLayoutId id="2147484144" r:id="rId13"/>
    <p:sldLayoutId id="2147484145" r:id="rId14"/>
    <p:sldLayoutId id="2147484146" r:id="rId15"/>
    <p:sldLayoutId id="21474841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lue 3D hologram designs">
            <a:extLst>
              <a:ext uri="{FF2B5EF4-FFF2-40B4-BE49-F238E27FC236}">
                <a16:creationId xmlns:a16="http://schemas.microsoft.com/office/drawing/2014/main" id="{5078B75A-FC01-BBEA-8127-E9420E2C96B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 t="12109"/>
          <a:stretch/>
        </p:blipFill>
        <p:spPr>
          <a:xfrm>
            <a:off x="155003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406815-3D96-382D-D66A-0A467F45BC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2" y="2080621"/>
            <a:ext cx="8915399" cy="1553733"/>
          </a:xfrm>
        </p:spPr>
        <p:txBody>
          <a:bodyPr vert="horz" lIns="91440" tIns="45720" rIns="91440" bIns="45720" rtlCol="0"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en-US" sz="2600" b="1" spc="200" dirty="0">
                <a:solidFill>
                  <a:schemeClr val="tx2"/>
                </a:solidFill>
              </a:rPr>
              <a:t>  </a:t>
            </a:r>
            <a:br>
              <a:rPr lang="en-US" sz="2600" b="1" spc="200" dirty="0">
                <a:solidFill>
                  <a:schemeClr val="tx2"/>
                </a:solidFill>
              </a:rPr>
            </a:br>
            <a:br>
              <a:rPr lang="en-US" sz="2600" b="1" spc="200" dirty="0">
                <a:solidFill>
                  <a:schemeClr val="tx2"/>
                </a:solidFill>
              </a:rPr>
            </a:br>
            <a:br>
              <a:rPr lang="en-US" sz="2600" b="1" spc="200" dirty="0">
                <a:solidFill>
                  <a:schemeClr val="tx2"/>
                </a:solidFill>
              </a:rPr>
            </a:br>
            <a:br>
              <a:rPr lang="en-US" sz="2600" b="1" spc="200" dirty="0">
                <a:solidFill>
                  <a:schemeClr val="tx2"/>
                </a:solidFill>
              </a:rPr>
            </a:br>
            <a:br>
              <a:rPr lang="en-US" sz="2600" b="1" spc="200" dirty="0">
                <a:solidFill>
                  <a:schemeClr val="tx2"/>
                </a:solidFill>
              </a:rPr>
            </a:br>
            <a:br>
              <a:rPr lang="ro-MD" sz="2600" b="1" spc="200" dirty="0">
                <a:solidFill>
                  <a:schemeClr val="tx2"/>
                </a:solidFill>
              </a:rPr>
            </a:br>
            <a:br>
              <a:rPr lang="ro-MD" sz="2600" b="1" spc="200" dirty="0">
                <a:solidFill>
                  <a:schemeClr val="tx2"/>
                </a:solidFill>
              </a:rPr>
            </a:br>
            <a:br>
              <a:rPr lang="ro-MD" sz="3600" b="1" spc="200" dirty="0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</a:br>
            <a:r>
              <a:rPr lang="en-US" sz="3600" b="1" spc="200" dirty="0" err="1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  <a:t>Școala</a:t>
            </a:r>
            <a:r>
              <a:rPr lang="en-US" sz="3600" b="1" spc="200" dirty="0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  <a:t> </a:t>
            </a:r>
            <a:r>
              <a:rPr lang="en-US" sz="3600" b="1" spc="200" dirty="0" err="1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  <a:t>Doctorală</a:t>
            </a:r>
            <a:r>
              <a:rPr lang="en-US" sz="3600" b="1" spc="200" dirty="0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  <a:t> </a:t>
            </a:r>
            <a:br>
              <a:rPr lang="en-US" sz="3600" b="1" spc="200" dirty="0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</a:br>
            <a:r>
              <a:rPr lang="en-US" sz="3600" b="1" spc="200" dirty="0" err="1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  <a:t>Științe</a:t>
            </a:r>
            <a:r>
              <a:rPr lang="en-US" sz="3600" b="1" spc="200" dirty="0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  <a:t> </a:t>
            </a:r>
            <a:r>
              <a:rPr lang="en-US" sz="3600" b="1" spc="200" dirty="0" err="1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  <a:t>Juridice</a:t>
            </a:r>
            <a:r>
              <a:rPr lang="en-US" sz="3600" b="1" spc="200" dirty="0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  <a:t> </a:t>
            </a:r>
            <a:r>
              <a:rPr lang="en-US" sz="3600" b="1" spc="200" dirty="0" err="1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  <a:t>și</a:t>
            </a:r>
            <a:r>
              <a:rPr lang="en-US" sz="3600" b="1" spc="200" dirty="0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  <a:t> </a:t>
            </a:r>
            <a:r>
              <a:rPr lang="en-US" sz="3600" b="1" spc="200" dirty="0" err="1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  <a:t>Economice</a:t>
            </a:r>
            <a:br>
              <a:rPr lang="en-US" sz="3600" b="1" spc="200" dirty="0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</a:br>
            <a:br>
              <a:rPr lang="en-US" sz="3600" b="1" spc="200" dirty="0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</a:br>
            <a:br>
              <a:rPr lang="en-US" sz="3600" b="1" spc="200" dirty="0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</a:br>
            <a:r>
              <a:rPr lang="en-US" sz="3600" b="1" spc="200" dirty="0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  <a:t>Admiterea la </a:t>
            </a:r>
            <a:r>
              <a:rPr lang="en-US" sz="3600" b="1" spc="200" dirty="0" err="1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  <a:t>studii</a:t>
            </a:r>
            <a:r>
              <a:rPr lang="en-US" sz="3600" b="1" spc="200" dirty="0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  <a:t> de </a:t>
            </a:r>
            <a:r>
              <a:rPr lang="en-US" sz="3600" b="1" spc="200" dirty="0" err="1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  <a:t>doctorat</a:t>
            </a:r>
            <a:r>
              <a:rPr lang="en-US" sz="3600" b="1" spc="200" dirty="0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  <a:t> </a:t>
            </a:r>
            <a:br>
              <a:rPr lang="en-US" sz="3600" b="1" spc="200" dirty="0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</a:br>
            <a:r>
              <a:rPr lang="en-US" sz="3600" b="1" spc="200" dirty="0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  <a:t> 202</a:t>
            </a:r>
            <a:r>
              <a:rPr lang="ro-MD" sz="3600" b="1" spc="200" dirty="0">
                <a:solidFill>
                  <a:schemeClr val="tx2"/>
                </a:solidFill>
                <a:latin typeface="Georgia" panose="02040502050405020303" pitchFamily="18" charset="0"/>
                <a:cs typeface="Aptos Serif" panose="020B0604020202020204" pitchFamily="34" charset="0"/>
              </a:rPr>
              <a:t>5</a:t>
            </a:r>
            <a:endParaRPr lang="en-US" sz="3600" b="1" spc="200" dirty="0">
              <a:solidFill>
                <a:schemeClr val="tx2"/>
              </a:solidFill>
              <a:latin typeface="Georgia" panose="02040502050405020303" pitchFamily="18" charset="0"/>
              <a:cs typeface="Aptos Serif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8FBC2D-D1DA-B573-DA41-E483806285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>
            <a:noAutofit/>
          </a:bodyPr>
          <a:lstStyle/>
          <a:p>
            <a:pPr indent="-228600" algn="r">
              <a:lnSpc>
                <a:spcPct val="90000"/>
              </a:lnSpc>
              <a:buFont typeface="Wingdings 3" charset="2"/>
              <a:buChar char=""/>
            </a:pPr>
            <a:r>
              <a:rPr lang="en-US" sz="2400" b="1" dirty="0">
                <a:solidFill>
                  <a:schemeClr val="tx1"/>
                </a:solidFill>
                <a:effectLst/>
                <a:latin typeface="Georgia" panose="02040502050405020303" pitchFamily="18" charset="0"/>
                <a:cs typeface="Aptos Serif" panose="02020604070405020304" pitchFamily="18" charset="0"/>
              </a:rPr>
              <a:t>Svetlana SLUSARENCO, dr., conf.</a:t>
            </a:r>
            <a:br>
              <a:rPr lang="en-US" sz="2400" b="1" dirty="0">
                <a:solidFill>
                  <a:schemeClr val="tx1"/>
                </a:solidFill>
                <a:effectLst/>
                <a:latin typeface="Georgia" panose="02040502050405020303" pitchFamily="18" charset="0"/>
                <a:cs typeface="Aptos Serif" panose="02020604070405020304" pitchFamily="18" charset="0"/>
              </a:rPr>
            </a:br>
            <a:r>
              <a:rPr lang="en-US" sz="2400" cap="none" dirty="0" err="1">
                <a:solidFill>
                  <a:schemeClr val="tx1"/>
                </a:solidFill>
                <a:effectLst/>
                <a:latin typeface="Georgia" panose="02040502050405020303" pitchFamily="18" charset="0"/>
                <a:cs typeface="Aptos Serif" panose="02020604070405020304" pitchFamily="18" charset="0"/>
              </a:rPr>
              <a:t>directorul</a:t>
            </a:r>
            <a:r>
              <a:rPr lang="en-US" sz="2400" cap="none" dirty="0">
                <a:solidFill>
                  <a:schemeClr val="tx1"/>
                </a:solidFill>
                <a:effectLst/>
                <a:latin typeface="Georgia" panose="02040502050405020303" pitchFamily="18" charset="0"/>
                <a:cs typeface="Aptos Serif" panose="02020604070405020304" pitchFamily="18" charset="0"/>
              </a:rPr>
              <a:t> </a:t>
            </a:r>
            <a:r>
              <a:rPr lang="en-US" sz="2400" cap="none" dirty="0" err="1">
                <a:solidFill>
                  <a:schemeClr val="tx1"/>
                </a:solidFill>
                <a:effectLst/>
                <a:latin typeface="Georgia" panose="02040502050405020303" pitchFamily="18" charset="0"/>
                <a:cs typeface="Aptos Serif" panose="02020604070405020304" pitchFamily="18" charset="0"/>
              </a:rPr>
              <a:t>Școlii</a:t>
            </a:r>
            <a:r>
              <a:rPr lang="en-US" sz="2400" cap="none" dirty="0">
                <a:solidFill>
                  <a:schemeClr val="tx1"/>
                </a:solidFill>
                <a:effectLst/>
                <a:latin typeface="Georgia" panose="02040502050405020303" pitchFamily="18" charset="0"/>
                <a:cs typeface="Aptos Serif" panose="02020604070405020304" pitchFamily="18" charset="0"/>
              </a:rPr>
              <a:t> </a:t>
            </a:r>
            <a:r>
              <a:rPr lang="en-US" sz="2400" cap="none" dirty="0" err="1">
                <a:solidFill>
                  <a:schemeClr val="tx1"/>
                </a:solidFill>
                <a:effectLst/>
                <a:latin typeface="Georgia" panose="02040502050405020303" pitchFamily="18" charset="0"/>
                <a:cs typeface="Aptos Serif" panose="02020604070405020304" pitchFamily="18" charset="0"/>
              </a:rPr>
              <a:t>Doctorale</a:t>
            </a:r>
            <a:br>
              <a:rPr lang="en-US" sz="2400" cap="none" dirty="0">
                <a:solidFill>
                  <a:schemeClr val="tx1"/>
                </a:solidFill>
                <a:effectLst/>
                <a:latin typeface="Georgia" panose="02040502050405020303" pitchFamily="18" charset="0"/>
                <a:cs typeface="Aptos Serif" panose="02020604070405020304" pitchFamily="18" charset="0"/>
              </a:rPr>
            </a:br>
            <a:r>
              <a:rPr lang="en-US" sz="2400" cap="none" dirty="0" err="1">
                <a:solidFill>
                  <a:schemeClr val="tx1"/>
                </a:solidFill>
                <a:latin typeface="Georgia" panose="02040502050405020303" pitchFamily="18" charset="0"/>
                <a:cs typeface="Aptos Serif" panose="02020604070405020304" pitchFamily="18" charset="0"/>
              </a:rPr>
              <a:t>Științe</a:t>
            </a:r>
            <a:r>
              <a:rPr lang="en-US" sz="2400" cap="none" dirty="0">
                <a:solidFill>
                  <a:schemeClr val="tx1"/>
                </a:solidFill>
                <a:latin typeface="Georgia" panose="02040502050405020303" pitchFamily="18" charset="0"/>
                <a:cs typeface="Aptos Serif" panose="02020604070405020304" pitchFamily="18" charset="0"/>
              </a:rPr>
              <a:t> </a:t>
            </a:r>
            <a:r>
              <a:rPr lang="en-US" sz="2400" cap="none" dirty="0" err="1">
                <a:solidFill>
                  <a:schemeClr val="tx1"/>
                </a:solidFill>
                <a:latin typeface="Georgia" panose="02040502050405020303" pitchFamily="18" charset="0"/>
                <a:cs typeface="Aptos Serif" panose="02020604070405020304" pitchFamily="18" charset="0"/>
              </a:rPr>
              <a:t>Juridice</a:t>
            </a:r>
            <a:r>
              <a:rPr lang="en-US" sz="2400" cap="none" dirty="0">
                <a:solidFill>
                  <a:schemeClr val="tx1"/>
                </a:solidFill>
                <a:latin typeface="Georgia" panose="02040502050405020303" pitchFamily="18" charset="0"/>
                <a:cs typeface="Aptos Serif" panose="02020604070405020304" pitchFamily="18" charset="0"/>
              </a:rPr>
              <a:t> </a:t>
            </a:r>
            <a:r>
              <a:rPr lang="en-US" sz="2400" cap="none" dirty="0" err="1">
                <a:solidFill>
                  <a:schemeClr val="tx1"/>
                </a:solidFill>
                <a:latin typeface="Georgia" panose="02040502050405020303" pitchFamily="18" charset="0"/>
                <a:cs typeface="Aptos Serif" panose="02020604070405020304" pitchFamily="18" charset="0"/>
              </a:rPr>
              <a:t>și</a:t>
            </a:r>
            <a:r>
              <a:rPr lang="en-US" sz="2400" cap="none" dirty="0">
                <a:solidFill>
                  <a:schemeClr val="tx1"/>
                </a:solidFill>
                <a:latin typeface="Georgia" panose="02040502050405020303" pitchFamily="18" charset="0"/>
                <a:cs typeface="Aptos Serif" panose="02020604070405020304" pitchFamily="18" charset="0"/>
              </a:rPr>
              <a:t> </a:t>
            </a:r>
            <a:r>
              <a:rPr lang="en-US" sz="2400" cap="none" dirty="0" err="1">
                <a:solidFill>
                  <a:schemeClr val="tx1"/>
                </a:solidFill>
                <a:latin typeface="Georgia" panose="02040502050405020303" pitchFamily="18" charset="0"/>
                <a:cs typeface="Aptos Serif" panose="02020604070405020304" pitchFamily="18" charset="0"/>
              </a:rPr>
              <a:t>Economice</a:t>
            </a:r>
            <a:br>
              <a:rPr lang="en-US" sz="2400" dirty="0">
                <a:effectLst/>
                <a:latin typeface="Aptos Serif" panose="02020604070405020304" pitchFamily="18" charset="0"/>
                <a:cs typeface="Aptos Serif" panose="02020604070405020304" pitchFamily="18" charset="0"/>
              </a:rPr>
            </a:br>
            <a:br>
              <a:rPr lang="en-US" sz="2400" b="1" dirty="0">
                <a:latin typeface="Aptos Serif" panose="02020604070405020304" pitchFamily="18" charset="0"/>
                <a:cs typeface="Aptos Serif" panose="02020604070405020304" pitchFamily="18" charset="0"/>
              </a:rPr>
            </a:br>
            <a:endParaRPr lang="en-US" sz="2400"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30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D2C68E-E7C5-B94F-A07D-9E20795BC739}"/>
              </a:ext>
            </a:extLst>
          </p:cNvPr>
          <p:cNvSpPr txBox="1"/>
          <p:nvPr/>
        </p:nvSpPr>
        <p:spPr>
          <a:xfrm>
            <a:off x="1900517" y="254236"/>
            <a:ext cx="10130117" cy="6610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71600" indent="457200">
              <a:buNone/>
            </a:pPr>
            <a:r>
              <a:rPr lang="en-GB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 de </a:t>
            </a:r>
            <a:r>
              <a:rPr lang="en-GB" sz="20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doctorat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Drept </a:t>
            </a:r>
            <a:r>
              <a:rPr lang="en-GB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internațional</a:t>
            </a:r>
            <a:r>
              <a:rPr lang="en-GB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european</a:t>
            </a:r>
            <a:r>
              <a:rPr lang="en-GB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public </a:t>
            </a: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10"/>
              </a:spcBef>
              <a:spcAft>
                <a:spcPts val="5"/>
              </a:spcAft>
              <a:buSzPts val="1100"/>
              <a:buFont typeface="+mj-lt"/>
              <a:buAutoNum type="arabicPeriod"/>
            </a:pPr>
            <a:r>
              <a:rPr lang="ro-RO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Ambrosă Ana-Maria (România),</a:t>
            </a:r>
            <a:r>
              <a:rPr lang="ro-RO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frecvenţă redusă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71600" indent="457200">
              <a:buNone/>
            </a:pPr>
            <a:r>
              <a:rPr lang="en-GB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indent="457200">
              <a:buNone/>
            </a:pPr>
            <a:r>
              <a:rPr lang="en-GB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 de </a:t>
            </a:r>
            <a:r>
              <a:rPr lang="en-GB" sz="20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doctorat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Drept </a:t>
            </a:r>
            <a:r>
              <a:rPr lang="en-GB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internațional</a:t>
            </a:r>
            <a:r>
              <a:rPr lang="en-GB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european</a:t>
            </a:r>
            <a:r>
              <a:rPr lang="en-GB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public </a:t>
            </a: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10"/>
              </a:spcBef>
              <a:spcAft>
                <a:spcPts val="5"/>
              </a:spcAft>
              <a:buFont typeface="Times New Roman" panose="02020603050405020304" pitchFamily="18" charset="0"/>
              <a:buAutoNum type="arabicPeriod"/>
            </a:pPr>
            <a:r>
              <a:rPr lang="ro-RO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Apostol Lilian, </a:t>
            </a:r>
            <a:r>
              <a:rPr lang="ro-RO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ro-RO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frecvenţă</a:t>
            </a:r>
            <a:r>
              <a:rPr lang="ro-RO" sz="2000" i="1" spc="-2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lnSpc>
                <a:spcPct val="107000"/>
              </a:lnSpc>
              <a:spcBef>
                <a:spcPts val="10"/>
              </a:spcBef>
              <a:spcAft>
                <a:spcPts val="5"/>
              </a:spcAft>
              <a:buFont typeface="Times New Roman" panose="02020603050405020304" pitchFamily="18" charset="0"/>
              <a:buAutoNum type="arabicPeriod"/>
            </a:pPr>
            <a:endParaRPr lang="ro-RO" sz="2000" i="1" spc="-2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o-MD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en-GB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de </a:t>
            </a:r>
            <a:r>
              <a:rPr lang="en-GB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doctorat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Dreptul</a:t>
            </a: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afacerilor</a:t>
            </a: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Goreacii Laurenția,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frecvenţă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de </a:t>
            </a:r>
            <a:r>
              <a:rPr lang="en-GB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doctorat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Dreptul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familiei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Filip Victor,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frecvenţă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MD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r>
              <a:rPr lang="en-GB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de </a:t>
            </a:r>
            <a:r>
              <a:rPr lang="en-GB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doctorat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Dreptul</a:t>
            </a: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muncii</a:t>
            </a: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protecției</a:t>
            </a: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Gurin Eduard,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frecvenţă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Lesnic Natalia, 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frecvenţă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10"/>
              </a:spcBef>
              <a:spcAft>
                <a:spcPts val="5"/>
              </a:spcAft>
              <a:buFont typeface="Times New Roman" panose="02020603050405020304" pitchFamily="18" charset="0"/>
              <a:buAutoNum type="arabicPeriod"/>
            </a:pPr>
            <a:endParaRPr lang="ro-RO" sz="2000" i="1" spc="-2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o-MD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GB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de </a:t>
            </a:r>
            <a:r>
              <a:rPr lang="en-GB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doctorat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Drept penal </a:t>
            </a:r>
            <a:r>
              <a:rPr lang="en-GB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execuțional</a:t>
            </a:r>
            <a:r>
              <a:rPr lang="en-GB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penal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Vîlcu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Maria, 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 frecvenţă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Lelic Serghei, 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frecvenţă redusă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Maftei Anca-Diana (România),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frecvenţă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Jizdan Alexandru, </a:t>
            </a:r>
            <a:r>
              <a:rPr lang="ro-RO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frecvenţă redusă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10"/>
              </a:spcBef>
              <a:spcAft>
                <a:spcPts val="5"/>
              </a:spcAft>
            </a:pPr>
            <a:endParaRPr lang="ro-RO" i="1" spc="-2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800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6A8BC66-71A2-A041-0E79-536E8AE7A2F8}"/>
              </a:ext>
            </a:extLst>
          </p:cNvPr>
          <p:cNvSpPr txBox="1"/>
          <p:nvPr/>
        </p:nvSpPr>
        <p:spPr>
          <a:xfrm>
            <a:off x="2228850" y="790360"/>
            <a:ext cx="996315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71600"/>
            <a:r>
              <a:rPr lang="ro-RO" sz="2200" b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Studii cu taxă</a:t>
            </a:r>
            <a:r>
              <a:rPr lang="ru-MD" sz="2200" b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/>
            <a:r>
              <a:rPr lang="ro-RO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ȘTIINȚE ECONOMICE</a:t>
            </a:r>
          </a:p>
          <a:p>
            <a:pPr marL="1371600" algn="ctr"/>
            <a:endParaRPr lang="ro-MD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MD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GB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de </a:t>
            </a:r>
            <a:r>
              <a:rPr lang="en-GB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doctorat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economică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politici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economice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Chirvas Cristina,</a:t>
            </a:r>
            <a:r>
              <a:rPr lang="ro-RO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frecvenţă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MD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GB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de </a:t>
            </a:r>
            <a:r>
              <a:rPr lang="en-GB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doctorat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mondială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relații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internaționale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Carauș Viorica,</a:t>
            </a:r>
            <a:r>
              <a:rPr lang="ro-RO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frecvenţă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Meriacre Nina, </a:t>
            </a:r>
            <a:r>
              <a:rPr lang="ro-RO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 frecvenţă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Balațel Elena, </a:t>
            </a:r>
            <a:r>
              <a:rPr lang="ro-RO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 frecvenţă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MD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GB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de </a:t>
            </a:r>
            <a:r>
              <a:rPr lang="en-GB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doctorat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Economie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management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domeniul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activitate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Gheorghița Eugenia, </a:t>
            </a:r>
            <a:r>
              <a:rPr lang="ro-RO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 frecvenţă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MD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GB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de </a:t>
            </a:r>
            <a:r>
              <a:rPr lang="en-GB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doctorat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Finanțe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Weisner Andreea (România), </a:t>
            </a:r>
            <a:r>
              <a:rPr lang="ro-RO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frecvenţă redusă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763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lue 3D hologram designs">
            <a:extLst>
              <a:ext uri="{FF2B5EF4-FFF2-40B4-BE49-F238E27FC236}">
                <a16:creationId xmlns:a16="http://schemas.microsoft.com/office/drawing/2014/main" id="{9BCC00E9-9BE2-EA13-79D8-3548DAAB2C7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 t="1210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83B0037-F132-ABD2-8E7E-0E8FE33CB41F}"/>
              </a:ext>
            </a:extLst>
          </p:cNvPr>
          <p:cNvSpPr txBox="1"/>
          <p:nvPr/>
        </p:nvSpPr>
        <p:spPr>
          <a:xfrm>
            <a:off x="2999935" y="2966850"/>
            <a:ext cx="6196818" cy="8290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MD" sz="4800" b="1" i="1" dirty="0">
                <a:ln>
                  <a:noFill/>
                </a:ln>
                <a:solidFill>
                  <a:srgbClr val="381EF6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  MULTUMESC!</a:t>
            </a:r>
            <a:endParaRPr lang="ru-RU" sz="4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152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 descr="Blue 3D hologram designs">
            <a:extLst>
              <a:ext uri="{FF2B5EF4-FFF2-40B4-BE49-F238E27FC236}">
                <a16:creationId xmlns:a16="http://schemas.microsoft.com/office/drawing/2014/main" id="{571C21C9-7664-252A-D5AF-5B45F6BF6D2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 t="1210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0F41F3B5-214A-B3F1-0895-6A0002F7820F}"/>
              </a:ext>
            </a:extLst>
          </p:cNvPr>
          <p:cNvSpPr txBox="1"/>
          <p:nvPr/>
        </p:nvSpPr>
        <p:spPr>
          <a:xfrm>
            <a:off x="1654444" y="260976"/>
            <a:ext cx="10418736" cy="5786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 </a:t>
            </a:r>
            <a:r>
              <a:rPr lang="fr-FR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Ordinul</a:t>
            </a:r>
            <a:r>
              <a:rPr lang="fr-F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MD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MEC </a:t>
            </a:r>
            <a:r>
              <a:rPr lang="fr-F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nr. </a:t>
            </a:r>
            <a:r>
              <a:rPr lang="ro-MD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7801</a:t>
            </a:r>
            <a:r>
              <a:rPr lang="fr-F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din</a:t>
            </a:r>
            <a:r>
              <a:rPr lang="fr-F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MD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09.10.2025 </a:t>
            </a:r>
            <a:r>
              <a:rPr lang="fr-F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MD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privind </a:t>
            </a:r>
            <a:r>
              <a:rPr lang="fr-FR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repartizare</a:t>
            </a:r>
            <a:r>
              <a:rPr lang="ro-MD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fr-F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granturilor</a:t>
            </a:r>
            <a:r>
              <a:rPr lang="fr-F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o-MD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doctorale cu finanțare de la bugetul de stat </a:t>
            </a:r>
            <a:r>
              <a:rPr lang="fr-FR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fr-F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anul</a:t>
            </a:r>
            <a:r>
              <a:rPr lang="fr-F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academic</a:t>
            </a:r>
            <a:r>
              <a:rPr lang="fr-F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202</a:t>
            </a:r>
            <a:r>
              <a:rPr lang="ro-MD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fr-F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-202</a:t>
            </a:r>
            <a:r>
              <a:rPr lang="ro-MD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fr-F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o-MD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o-MD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o-MD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Școala Doctorală Științe Juridice și Economice:</a:t>
            </a:r>
          </a:p>
          <a:p>
            <a:endParaRPr lang="ro-MD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o-MD" sz="3200" b="1" dirty="0">
                <a:solidFill>
                  <a:srgbClr val="0432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REPARTIZATE</a:t>
            </a:r>
            <a:r>
              <a:rPr lang="ro-MD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23 GRANTURI</a:t>
            </a:r>
          </a:p>
          <a:p>
            <a:r>
              <a:rPr lang="ro-MD" sz="3200" b="1" dirty="0">
                <a:solidFill>
                  <a:srgbClr val="0432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VALIDATE</a:t>
            </a:r>
            <a:r>
              <a:rPr lang="ro-MD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16 GRANTURI</a:t>
            </a:r>
          </a:p>
          <a:p>
            <a:endParaRPr lang="ro-MD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o-MD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ȘTIINȚE JURIDICE -   8</a:t>
            </a:r>
          </a:p>
          <a:p>
            <a:r>
              <a:rPr lang="ro-MD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ȘTIINȚE ECONOMICE - 8</a:t>
            </a:r>
            <a:endParaRPr lang="fr-FR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MD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93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A2D52-8382-C202-7DD5-031E52D6F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lue 3D hologram designs">
            <a:extLst>
              <a:ext uri="{FF2B5EF4-FFF2-40B4-BE49-F238E27FC236}">
                <a16:creationId xmlns:a16="http://schemas.microsoft.com/office/drawing/2014/main" id="{74035AA5-7F0B-7643-3A8E-D0DCFCC2D62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 t="1210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ADB3535-F98A-1F98-CE1E-7D7E6CC14DD8}"/>
              </a:ext>
            </a:extLst>
          </p:cNvPr>
          <p:cNvSpPr txBox="1"/>
          <p:nvPr/>
        </p:nvSpPr>
        <p:spPr>
          <a:xfrm>
            <a:off x="1938927" y="582067"/>
            <a:ext cx="9583616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o-MD" sz="28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ADMITERE </a:t>
            </a:r>
            <a:r>
              <a:rPr lang="ro-MD" sz="2800" b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2025</a:t>
            </a:r>
            <a:endParaRPr lang="ro-MD" sz="28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o-MD" sz="28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o-MD" sz="28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TURUL I</a:t>
            </a:r>
          </a:p>
          <a:p>
            <a:endParaRPr lang="ro-MD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M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ȘTIINȚE JURIDICE – 17 cereri</a:t>
            </a:r>
          </a:p>
          <a:p>
            <a:r>
              <a:rPr lang="ro-M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Buget –</a:t>
            </a:r>
            <a:r>
              <a:rPr lang="ro-M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  <a:endParaRPr lang="fr-F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M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</a:t>
            </a:r>
            <a:r>
              <a:rPr lang="fr-F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Taxă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o-M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</a:t>
            </a:r>
            <a:endParaRPr lang="fr-F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Cetățeni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străini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o-M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(taxă): RO - 4</a:t>
            </a:r>
          </a:p>
          <a:p>
            <a:endParaRPr lang="ro-MD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M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ȘTIINȚE ECONOMICE – 11 cereri</a:t>
            </a:r>
          </a:p>
          <a:p>
            <a:r>
              <a:rPr lang="ro-M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Buget –</a:t>
            </a:r>
            <a:r>
              <a:rPr lang="ro-M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endParaRPr lang="fr-F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M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</a:t>
            </a:r>
            <a:r>
              <a:rPr lang="fr-F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Taxă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o-M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</a:p>
          <a:p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498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F381FC-38FE-B8CF-2EE1-6A50D5C903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lue 3D hologram designs">
            <a:extLst>
              <a:ext uri="{FF2B5EF4-FFF2-40B4-BE49-F238E27FC236}">
                <a16:creationId xmlns:a16="http://schemas.microsoft.com/office/drawing/2014/main" id="{EFE97710-B4EC-B1C4-1DA2-E9A11ABB59D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 t="1210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D20EA3F-2F39-90A3-56DF-1D336B6FC3C4}"/>
              </a:ext>
            </a:extLst>
          </p:cNvPr>
          <p:cNvSpPr txBox="1"/>
          <p:nvPr/>
        </p:nvSpPr>
        <p:spPr>
          <a:xfrm>
            <a:off x="1547446" y="687531"/>
            <a:ext cx="1012873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o-MD" sz="36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TURUL II</a:t>
            </a:r>
          </a:p>
          <a:p>
            <a:pPr algn="ctr"/>
            <a:endParaRPr lang="ro-MD" sz="36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MD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Științe Juridice – 14 cereri</a:t>
            </a:r>
          </a:p>
          <a:p>
            <a:pPr marL="285750" indent="-285750" algn="just">
              <a:buFontTx/>
              <a:buChar char="-"/>
            </a:pPr>
            <a:endParaRPr lang="ro-MD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o-MD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Științe Economice – 3 cereri</a:t>
            </a:r>
          </a:p>
        </p:txBody>
      </p:sp>
    </p:spTree>
    <p:extLst>
      <p:ext uri="{BB962C8B-B14F-4D97-AF65-F5344CB8AC3E}">
        <p14:creationId xmlns:p14="http://schemas.microsoft.com/office/powerpoint/2010/main" val="2138549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F22817-2496-F34B-79FC-CDE828546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lue 3D hologram designs">
            <a:extLst>
              <a:ext uri="{FF2B5EF4-FFF2-40B4-BE49-F238E27FC236}">
                <a16:creationId xmlns:a16="http://schemas.microsoft.com/office/drawing/2014/main" id="{E24A07A7-BD6C-4D3D-72FD-037684F70B9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 t="1210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B71356C-2596-6144-3333-ED4BB414FA7C}"/>
              </a:ext>
            </a:extLst>
          </p:cNvPr>
          <p:cNvSpPr txBox="1"/>
          <p:nvPr/>
        </p:nvSpPr>
        <p:spPr>
          <a:xfrm>
            <a:off x="3516923" y="0"/>
            <a:ext cx="8675057" cy="67710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o-MD" sz="32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ÎNMATRICULAȚI:</a:t>
            </a:r>
          </a:p>
          <a:p>
            <a:pPr algn="ctr"/>
            <a:endParaRPr lang="ro-MD" sz="32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MD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ȘTIINȚE JURIDICE -  25</a:t>
            </a:r>
          </a:p>
          <a:p>
            <a:pPr marL="285750" indent="-285750">
              <a:buFontTx/>
              <a:buChar char="-"/>
            </a:pPr>
            <a:r>
              <a:rPr lang="ro-MD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BUGET – 8</a:t>
            </a:r>
          </a:p>
          <a:p>
            <a:pPr marL="285750" indent="-285750">
              <a:buFontTx/>
              <a:buChar char="-"/>
            </a:pPr>
            <a:r>
              <a:rPr lang="ro-MD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TAXĂ – 17</a:t>
            </a:r>
          </a:p>
          <a:p>
            <a:r>
              <a:rPr lang="ro-MD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 frecvență – 15</a:t>
            </a:r>
          </a:p>
          <a:p>
            <a:r>
              <a:rPr lang="ro-MD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Frecvență redusă - 10</a:t>
            </a:r>
          </a:p>
          <a:p>
            <a:endParaRPr lang="ro-MD" sz="32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o-MD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ȘTIINȚE ECONOMICE – 14</a:t>
            </a:r>
          </a:p>
          <a:p>
            <a:pPr marL="285750" indent="-285750">
              <a:buFontTx/>
              <a:buChar char="-"/>
            </a:pPr>
            <a:r>
              <a:rPr lang="ro-MD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BUGET – 8</a:t>
            </a:r>
          </a:p>
          <a:p>
            <a:pPr marL="285750" indent="-285750">
              <a:buFontTx/>
              <a:buChar char="-"/>
            </a:pPr>
            <a:r>
              <a:rPr lang="ro-MD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TAXĂ  - 6</a:t>
            </a:r>
            <a:endParaRPr lang="fr-FR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o-MD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 frecvență – 4</a:t>
            </a:r>
          </a:p>
          <a:p>
            <a:r>
              <a:rPr lang="ro-MD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Frecvență redusă - 10</a:t>
            </a:r>
            <a:endParaRPr lang="ro-MD" sz="32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o-MD" sz="18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24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lue 3D hologram designs">
            <a:extLst>
              <a:ext uri="{FF2B5EF4-FFF2-40B4-BE49-F238E27FC236}">
                <a16:creationId xmlns:a16="http://schemas.microsoft.com/office/drawing/2014/main" id="{7747A558-08D8-D23E-ECE1-F7E062AA47D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 t="1210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A4CA2D1-DF10-875E-EB6B-090BE45D5AB4}"/>
              </a:ext>
            </a:extLst>
          </p:cNvPr>
          <p:cNvSpPr txBox="1"/>
          <p:nvPr/>
        </p:nvSpPr>
        <p:spPr>
          <a:xfrm>
            <a:off x="1390974" y="197346"/>
            <a:ext cx="10310246" cy="65864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o-RO" sz="24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DOCTORANZI  ÎNMATRICULAȚI  ÎN 2025</a:t>
            </a:r>
          </a:p>
          <a:p>
            <a:pPr algn="ctr"/>
            <a:endParaRPr lang="ro-RO" sz="24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o-RO" sz="24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Științe Juridice</a:t>
            </a:r>
          </a:p>
          <a:p>
            <a:pPr algn="ctr"/>
            <a:r>
              <a:rPr lang="ro-RO" sz="24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BUGET</a:t>
            </a:r>
          </a:p>
          <a:p>
            <a:pPr marL="1371600" indent="457200"/>
            <a:endParaRPr lang="ro-RO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71600" indent="457200"/>
            <a:r>
              <a:rPr lang="ro-RO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Drept internațional și european public </a:t>
            </a:r>
            <a:endParaRPr lang="ru-MD" sz="2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100"/>
            </a:pPr>
            <a:r>
              <a:rPr lang="ro-RO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Cazaciuc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Carolina</a:t>
            </a:r>
            <a:endParaRPr lang="ru-MD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indent="457200"/>
            <a:endParaRPr lang="ro-RO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indent="457200"/>
            <a:r>
              <a:rPr lang="ro-RO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Drept civil</a:t>
            </a:r>
            <a:endParaRPr lang="ru-MD" sz="2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SzPts val="1100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Cojocaru Gabriel</a:t>
            </a:r>
            <a:endParaRPr lang="ru-MD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SzPts val="1100"/>
            </a:pPr>
            <a:r>
              <a:rPr lang="ro-RO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indent="457200"/>
            <a:r>
              <a:rPr lang="ro-RO" sz="2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Dreptul afacerilor </a:t>
            </a:r>
            <a:endParaRPr lang="ru-MD" sz="2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Trocin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Ludmila</a:t>
            </a:r>
            <a:endParaRPr lang="ro-MD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MD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Furtuna Sergiu</a:t>
            </a:r>
            <a:endParaRPr lang="ro-MD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MD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Corețchi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Sergiu</a:t>
            </a:r>
            <a:endParaRPr lang="ru-MD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RO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9565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lue 3D hologram designs">
            <a:extLst>
              <a:ext uri="{FF2B5EF4-FFF2-40B4-BE49-F238E27FC236}">
                <a16:creationId xmlns:a16="http://schemas.microsoft.com/office/drawing/2014/main" id="{7747A558-08D8-D23E-ECE1-F7E062AA47D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 t="1210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87AA14C-79FD-9A90-0D21-EFA309660154}"/>
              </a:ext>
            </a:extLst>
          </p:cNvPr>
          <p:cNvSpPr txBox="1"/>
          <p:nvPr/>
        </p:nvSpPr>
        <p:spPr>
          <a:xfrm>
            <a:off x="2045776" y="480909"/>
            <a:ext cx="9763931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71600" indent="457200"/>
            <a:endParaRPr lang="ro-RO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71600" indent="457200"/>
            <a:r>
              <a:rPr lang="ro-RO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Drept penal și execuțional penal</a:t>
            </a:r>
          </a:p>
          <a:p>
            <a:pPr marL="1371600" indent="457200"/>
            <a:r>
              <a:rPr lang="ro-RO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MD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Botnarenco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Ion</a:t>
            </a:r>
            <a:endParaRPr lang="ru-MD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Pîrău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Elena</a:t>
            </a:r>
            <a:endParaRPr lang="ro-MD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Dogotari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Danu</a:t>
            </a:r>
            <a:r>
              <a:rPr lang="ro-RO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MD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indent="457200"/>
            <a:endParaRPr lang="ru-MD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620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lue 3D hologram designs">
            <a:extLst>
              <a:ext uri="{FF2B5EF4-FFF2-40B4-BE49-F238E27FC236}">
                <a16:creationId xmlns:a16="http://schemas.microsoft.com/office/drawing/2014/main" id="{7747A558-08D8-D23E-ECE1-F7E062AA47D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 t="1210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AD84A11-A4DE-9B3C-3572-0197A4949CB2}"/>
              </a:ext>
            </a:extLst>
          </p:cNvPr>
          <p:cNvSpPr txBox="1"/>
          <p:nvPr/>
        </p:nvSpPr>
        <p:spPr>
          <a:xfrm>
            <a:off x="2639878" y="-62507"/>
            <a:ext cx="61063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o-MD" sz="1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A6C1AB-682A-47AF-5AFC-7224B144669B}"/>
              </a:ext>
            </a:extLst>
          </p:cNvPr>
          <p:cNvSpPr txBox="1"/>
          <p:nvPr/>
        </p:nvSpPr>
        <p:spPr>
          <a:xfrm>
            <a:off x="3404382" y="407095"/>
            <a:ext cx="7298985" cy="6832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71600" indent="457200"/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Teorie economică </a:t>
            </a:r>
            <a:r>
              <a:rPr lang="ro-RO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şi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politici economice</a:t>
            </a:r>
            <a:endParaRPr lang="ru-M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100"/>
            </a:pP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ro-RO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Șaptefrați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Aliona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o-RO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frecvenţă</a:t>
            </a:r>
            <a:r>
              <a:rPr lang="ro-RO" sz="2000" i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20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redusă</a:t>
            </a:r>
            <a:endParaRPr lang="ru-M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10"/>
              </a:spcBef>
              <a:spcAft>
                <a:spcPts val="5"/>
              </a:spcAft>
            </a:pP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o-MD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10"/>
              </a:spcBef>
              <a:spcAft>
                <a:spcPts val="5"/>
              </a:spcAft>
            </a:pPr>
            <a:r>
              <a:rPr lang="ro-MD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Economie mondială; relații economice internaționale</a:t>
            </a:r>
            <a:endParaRPr lang="ru-M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100"/>
            </a:pP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Toma Vitalie,</a:t>
            </a:r>
            <a:r>
              <a:rPr lang="ro-RO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frecvenţă</a:t>
            </a:r>
            <a:r>
              <a:rPr lang="ro-RO" sz="2000" i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20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redusă</a:t>
            </a:r>
            <a:endParaRPr lang="ru-M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100"/>
            </a:pP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Cucoș Lida, </a:t>
            </a:r>
            <a:r>
              <a:rPr lang="ro-RO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frecvenţă</a:t>
            </a:r>
            <a:r>
              <a:rPr lang="ro-RO" sz="2000" i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20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redusă</a:t>
            </a:r>
          </a:p>
          <a:p>
            <a:pPr lvl="0"/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Chuai Jinhui (Republica Populară Chineză),</a:t>
            </a:r>
            <a:r>
              <a:rPr lang="ro-RO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frecvenţă</a:t>
            </a:r>
            <a:r>
              <a:rPr lang="ro-RO" sz="2000" i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20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redusă</a:t>
            </a:r>
            <a:endParaRPr lang="ro-MD" sz="2000" i="1" spc="-1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/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Seyidov Vali (Republica Azerbaidjan),</a:t>
            </a:r>
            <a:r>
              <a:rPr lang="ro-RO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cu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frecvenţă 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71600" indent="457200"/>
            <a:r>
              <a:rPr lang="ro-RO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M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71600" indent="457200"/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Economie și management în domeniul de activitate</a:t>
            </a:r>
            <a:endParaRPr lang="ru-M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100"/>
            </a:pP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Balmuș-Andone Mihaela, </a:t>
            </a:r>
            <a:r>
              <a:rPr lang="ro-RO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frecvenţă redusă</a:t>
            </a:r>
            <a:endParaRPr lang="ru-M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100"/>
            </a:pPr>
            <a:r>
              <a:rPr lang="ro-RO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7. 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Raevskaia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Irina, </a:t>
            </a:r>
            <a:r>
              <a:rPr lang="ro-RO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frecvenţă</a:t>
            </a:r>
            <a:r>
              <a:rPr lang="ro-RO" sz="2000" i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20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redusă</a:t>
            </a:r>
            <a:endParaRPr lang="ru-M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10"/>
              </a:spcBef>
              <a:spcAft>
                <a:spcPts val="5"/>
              </a:spcAft>
            </a:pP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M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71600" indent="457200"/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Finanțe</a:t>
            </a:r>
            <a:endParaRPr lang="ru-M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100"/>
            </a:pP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 Scutelnic-Cibotari Victoria, </a:t>
            </a:r>
            <a:r>
              <a:rPr lang="ro-RO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frecvenţă</a:t>
            </a:r>
            <a:endParaRPr lang="ru-M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100"/>
            </a:pPr>
            <a:r>
              <a:rPr lang="ro-RO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9. 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Labliuc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Sveatoslav, </a:t>
            </a:r>
            <a:r>
              <a:rPr lang="ro-RO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frecvenţă</a:t>
            </a:r>
            <a:r>
              <a:rPr lang="ro-RO" sz="2000" i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20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redusă</a:t>
            </a:r>
            <a:endParaRPr lang="ru-M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10"/>
              </a:spcBef>
              <a:spcAft>
                <a:spcPts val="5"/>
              </a:spcAft>
            </a:pP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M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71600" indent="457200"/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Contabilitate; audit; analiză economică</a:t>
            </a:r>
            <a:endParaRPr lang="ru-M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100"/>
            </a:pPr>
            <a:r>
              <a:rPr lang="ro-RO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10. </a:t>
            </a: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Mârza Dan, </a:t>
            </a:r>
            <a:r>
              <a:rPr lang="ro-RO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frecvenţă</a:t>
            </a:r>
            <a:r>
              <a:rPr lang="ro-RO" sz="2000" i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20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redusă</a:t>
            </a:r>
          </a:p>
          <a:p>
            <a:pPr>
              <a:buSzPts val="1100"/>
            </a:pPr>
            <a:r>
              <a:rPr lang="ro-RO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11. Mănescu-Drăgotoiu Mileva-Valentina (România), </a:t>
            </a:r>
            <a:r>
              <a:rPr lang="ro-RO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frecvenţă</a:t>
            </a:r>
            <a:r>
              <a:rPr lang="ro-RO" sz="2000" i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20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redusă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SzPts val="1100"/>
            </a:pPr>
            <a:endParaRPr lang="ru-M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584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lue 3D hologram designs">
            <a:extLst>
              <a:ext uri="{FF2B5EF4-FFF2-40B4-BE49-F238E27FC236}">
                <a16:creationId xmlns:a16="http://schemas.microsoft.com/office/drawing/2014/main" id="{7747A558-08D8-D23E-ECE1-F7E062AA47D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 t="1210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AD84A11-A4DE-9B3C-3572-0197A4949CB2}"/>
              </a:ext>
            </a:extLst>
          </p:cNvPr>
          <p:cNvSpPr txBox="1"/>
          <p:nvPr/>
        </p:nvSpPr>
        <p:spPr>
          <a:xfrm>
            <a:off x="3657600" y="303529"/>
            <a:ext cx="610633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o-RO" sz="2800" b="1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Studii cu taxă</a:t>
            </a:r>
            <a:r>
              <a:rPr lang="ru-MD" sz="2800" b="1" dirty="0">
                <a:solidFill>
                  <a:schemeClr val="accent3"/>
                </a:solidFill>
                <a:effectLst/>
              </a:rPr>
              <a:t> </a:t>
            </a:r>
            <a:endParaRPr lang="ro-MD" sz="2800" b="1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70BE08-121B-733B-3E97-76CCD7834A1D}"/>
              </a:ext>
            </a:extLst>
          </p:cNvPr>
          <p:cNvSpPr txBox="1"/>
          <p:nvPr/>
        </p:nvSpPr>
        <p:spPr>
          <a:xfrm>
            <a:off x="1655887" y="874454"/>
            <a:ext cx="9856922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71600" indent="457200"/>
            <a:r>
              <a:rPr lang="ro-RO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DREPT:</a:t>
            </a:r>
          </a:p>
          <a:p>
            <a:r>
              <a:rPr lang="ro-MD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r>
              <a:rPr lang="en-GB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de </a:t>
            </a:r>
            <a:r>
              <a:rPr lang="en-GB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doctorat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Drept </a:t>
            </a:r>
            <a:r>
              <a:rPr lang="en-GB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constituțional</a:t>
            </a:r>
            <a:r>
              <a:rPr lang="en-GB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MD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Morozan Nicoleta (România),</a:t>
            </a:r>
            <a:r>
              <a:rPr lang="ro-RO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frecvenţă redusă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Ursache Anca, (România),</a:t>
            </a:r>
            <a:r>
              <a:rPr lang="ro-RO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frecvenţă redusă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Sîrbu Uliana,</a:t>
            </a:r>
            <a:r>
              <a:rPr lang="ro-RO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frecvenţă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Filip Igor, </a:t>
            </a:r>
            <a:r>
              <a:rPr lang="ro-RO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frecvenţă redusă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Fotescu Vasile, </a:t>
            </a:r>
            <a:r>
              <a:rPr lang="ro-RO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frecvenţă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MD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r>
              <a:rPr lang="en-GB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de </a:t>
            </a:r>
            <a:r>
              <a:rPr lang="en-GB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doctorat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Drept </a:t>
            </a:r>
            <a:r>
              <a:rPr lang="en-GB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Margarint Denis,</a:t>
            </a:r>
            <a:r>
              <a:rPr lang="ro-RO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frecvenţă redusă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MD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en-GB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de </a:t>
            </a:r>
            <a:r>
              <a:rPr lang="en-GB" sz="2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doctorat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Drept </a:t>
            </a:r>
            <a:r>
              <a:rPr lang="en-GB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contravențional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Lupașcu Adrian (România),</a:t>
            </a:r>
            <a:r>
              <a:rPr lang="ro-RO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frecvenţă redusă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indent="457200"/>
            <a:endParaRPr lang="ru-M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117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254</TotalTime>
  <Words>610</Words>
  <Application>Microsoft Office PowerPoint</Application>
  <PresentationFormat>Widescreen</PresentationFormat>
  <Paragraphs>136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 Serif</vt:lpstr>
      <vt:lpstr>Arial</vt:lpstr>
      <vt:lpstr>Century Gothic</vt:lpstr>
      <vt:lpstr>Georgia</vt:lpstr>
      <vt:lpstr>Times New Roman</vt:lpstr>
      <vt:lpstr>Wingdings 3</vt:lpstr>
      <vt:lpstr>Wisp</vt:lpstr>
      <vt:lpstr>          Școala Doctorală  Științe Juridice și Economice   Admiterea la studii de doctorat   2025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Școala Doctorală  Științe Juridice și Economice   Admiterea la studiile de doctorat   2024</dc:title>
  <dc:creator>iCloud Key</dc:creator>
  <cp:lastModifiedBy>Svetlana Slusarenco</cp:lastModifiedBy>
  <cp:revision>37</cp:revision>
  <cp:lastPrinted>2025-11-19T14:54:33Z</cp:lastPrinted>
  <dcterms:created xsi:type="dcterms:W3CDTF">2024-11-19T22:40:51Z</dcterms:created>
  <dcterms:modified xsi:type="dcterms:W3CDTF">2026-01-23T14:52:59Z</dcterms:modified>
</cp:coreProperties>
</file>