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257" r:id="rId3"/>
    <p:sldId id="261" r:id="rId4"/>
    <p:sldId id="256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6283" autoAdjust="0"/>
  </p:normalViewPr>
  <p:slideViewPr>
    <p:cSldViewPr snapToGrid="0">
      <p:cViewPr varScale="1">
        <p:scale>
          <a:sx n="55" d="100"/>
          <a:sy n="55" d="100"/>
        </p:scale>
        <p:origin x="126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FB9B8-DD94-4DC5-BBD5-47B2771A7B13}" type="datetimeFigureOut">
              <a:rPr lang="en-US" smtClean="0"/>
              <a:t>Tue 21.04.26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F257D-D21B-427A-A7CD-9F87F14AE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96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o-RO" alt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fld id="{9FDB598F-6384-46C0-8949-0DE4F814BF5A}" type="slidenum">
              <a:rPr lang="ru-RU" altLang="ru-RU" smtClean="0">
                <a:latin typeface="Calibri" panose="020F0502020204030204" pitchFamily="34" charset="0"/>
              </a:rPr>
              <a:pPr/>
              <a:t>1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985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43DB-1979-4086-8081-1FA7A01BB52D}" type="datetimeFigureOut">
              <a:rPr lang="en-US" smtClean="0"/>
              <a:t>Tue 21.04.26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2B17C-3FAE-4BF7-A810-702BE2B81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8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43DB-1979-4086-8081-1FA7A01BB52D}" type="datetimeFigureOut">
              <a:rPr lang="en-US" smtClean="0"/>
              <a:t>Tue 21.04.26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2B17C-3FAE-4BF7-A810-702BE2B81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89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43DB-1979-4086-8081-1FA7A01BB52D}" type="datetimeFigureOut">
              <a:rPr lang="en-US" smtClean="0"/>
              <a:t>Tue 21.04.26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2B17C-3FAE-4BF7-A810-702BE2B81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231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43DB-1979-4086-8081-1FA7A01BB52D}" type="datetimeFigureOut">
              <a:rPr lang="en-US" smtClean="0"/>
              <a:t>Tue 21.04.26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2B17C-3FAE-4BF7-A810-702BE2B81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148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43DB-1979-4086-8081-1FA7A01BB52D}" type="datetimeFigureOut">
              <a:rPr lang="en-US" smtClean="0"/>
              <a:t>Tue 21.04.26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2B17C-3FAE-4BF7-A810-702BE2B81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58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43DB-1979-4086-8081-1FA7A01BB52D}" type="datetimeFigureOut">
              <a:rPr lang="en-US" smtClean="0"/>
              <a:t>Tue 21.04.26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2B17C-3FAE-4BF7-A810-702BE2B81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537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43DB-1979-4086-8081-1FA7A01BB52D}" type="datetimeFigureOut">
              <a:rPr lang="en-US" smtClean="0"/>
              <a:t>Tue 21.04.26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2B17C-3FAE-4BF7-A810-702BE2B81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312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43DB-1979-4086-8081-1FA7A01BB52D}" type="datetimeFigureOut">
              <a:rPr lang="en-US" smtClean="0"/>
              <a:t>Tue 21.04.26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2B17C-3FAE-4BF7-A810-702BE2B81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20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43DB-1979-4086-8081-1FA7A01BB52D}" type="datetimeFigureOut">
              <a:rPr lang="en-US" smtClean="0"/>
              <a:t>Tue 21.04.26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2B17C-3FAE-4BF7-A810-702BE2B81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366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43DB-1979-4086-8081-1FA7A01BB52D}" type="datetimeFigureOut">
              <a:rPr lang="en-US" smtClean="0"/>
              <a:t>Tue 21.04.26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2B17C-3FAE-4BF7-A810-702BE2B81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666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E43DB-1979-4086-8081-1FA7A01BB52D}" type="datetimeFigureOut">
              <a:rPr lang="en-US" smtClean="0"/>
              <a:t>Tue 21.04.26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2B17C-3FAE-4BF7-A810-702BE2B81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69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E43DB-1979-4086-8081-1FA7A01BB52D}" type="datetimeFigureOut">
              <a:rPr lang="en-US" smtClean="0"/>
              <a:t>Tue 21.04.26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2B17C-3FAE-4BF7-A810-702BE2B81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6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duca2000@yahoo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1438"/>
            <a:ext cx="12192000" cy="4897316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endParaRPr lang="en-US" altLang="ro-RO" dirty="0" smtClean="0"/>
          </a:p>
          <a:p>
            <a:pPr>
              <a:defRPr/>
            </a:pPr>
            <a:endParaRPr lang="en-US" altLang="ro-RO" sz="1600" dirty="0"/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pt-BR" altLang="ro-RO" dirty="0" smtClean="0"/>
              <a:t> </a:t>
            </a:r>
            <a:r>
              <a:rPr lang="pt-BR" altLang="ro-RO" sz="3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</a:rPr>
              <a:t>ELEMENTE DE </a:t>
            </a:r>
            <a:r>
              <a:rPr lang="ro-RO" altLang="ro-RO" sz="3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</a:rPr>
              <a:t>MANAGEMENT ȘI CALITATE </a:t>
            </a:r>
            <a:r>
              <a:rPr lang="pt-BR" altLang="ro-RO" sz="3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</a:rPr>
              <a:t> ÎN </a:t>
            </a:r>
            <a:r>
              <a:rPr lang="ro-RO" altLang="ro-RO" sz="3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</a:rPr>
              <a:t>PROCESUL DE </a:t>
            </a:r>
            <a:r>
              <a:rPr lang="ro-RO" altLang="ro-RO" sz="3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</a:rPr>
              <a:t>FINALIZARE A STUDIILOR DOCTORALE ȘI SUSȚINERE A TEZELOR DE DOCTORAT </a:t>
            </a:r>
            <a:r>
              <a:rPr lang="pt-BR" altLang="ro-RO" sz="3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</a:rPr>
              <a:t> </a:t>
            </a:r>
            <a:endParaRPr lang="pt-BR" altLang="ro-RO" sz="3800" b="1" dirty="0">
              <a:effectLst>
                <a:outerShdw blurRad="38100" dist="38100" dir="2700000" algn="tl">
                  <a:srgbClr val="C0C0C0"/>
                </a:outerShdw>
              </a:effectLst>
              <a:latin typeface="Arial Narrow" panose="020B0606020202030204" pitchFamily="34" charset="0"/>
            </a:endParaRPr>
          </a:p>
          <a:p>
            <a:pPr algn="ctr">
              <a:spcBef>
                <a:spcPct val="0"/>
              </a:spcBef>
              <a:defRPr/>
            </a:pPr>
            <a:endParaRPr lang="ro-RO" altLang="en-US" sz="38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ct val="0"/>
              </a:spcBef>
              <a:defRPr/>
            </a:pPr>
            <a:endParaRPr lang="ro-RO" altLang="en-US" sz="38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ct val="0"/>
              </a:spcBef>
              <a:defRPr/>
            </a:pPr>
            <a:endParaRPr lang="ro-RO" altLang="en-US" sz="38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ro-RO" altLang="en-US" sz="3800" b="1" dirty="0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Ședința extinsă a Consiliului Școlii Doctorale ȘBGCT</a:t>
            </a:r>
            <a:endParaRPr lang="en-US" altLang="en-US" sz="3800" b="1" dirty="0">
              <a:solidFill>
                <a:srgbClr val="0D0D0D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ro-RO" altLang="ro-RO" sz="3800" b="1" dirty="0">
              <a:latin typeface="Arial Narrow" panose="020B060602020203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ro-RO" sz="3800" b="1" dirty="0">
                <a:latin typeface="Arial Narrow" panose="020B0606020202030204" pitchFamily="34" charset="0"/>
              </a:rPr>
              <a:t>Maria DUCA </a:t>
            </a:r>
            <a:r>
              <a:rPr lang="ro-RO" altLang="ro-RO" sz="3800" dirty="0">
                <a:latin typeface="Arial Narrow" panose="020B0606020202030204" pitchFamily="34" charset="0"/>
              </a:rPr>
              <a:t> </a:t>
            </a: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ro-RO" sz="3800" b="1" dirty="0">
                <a:latin typeface="Arial Narrow" panose="020B0606020202030204" pitchFamily="34" charset="0"/>
              </a:rPr>
              <a:t>academician, </a:t>
            </a:r>
            <a:r>
              <a:rPr lang="en-US" altLang="ro-RO" sz="3800" b="1" dirty="0" err="1">
                <a:latin typeface="Arial Narrow" panose="020B0606020202030204" pitchFamily="34" charset="0"/>
              </a:rPr>
              <a:t>profesor</a:t>
            </a:r>
            <a:r>
              <a:rPr lang="en-US" altLang="ro-RO" sz="3800" b="1" dirty="0">
                <a:latin typeface="Arial Narrow" panose="020B0606020202030204" pitchFamily="34" charset="0"/>
              </a:rPr>
              <a:t> </a:t>
            </a:r>
            <a:r>
              <a:rPr lang="en-US" altLang="ro-RO" sz="3800" b="1" dirty="0" err="1">
                <a:latin typeface="Arial Narrow" panose="020B0606020202030204" pitchFamily="34" charset="0"/>
              </a:rPr>
              <a:t>universitar</a:t>
            </a:r>
            <a:r>
              <a:rPr lang="en-US" altLang="ro-RO" sz="3800" b="1" dirty="0">
                <a:latin typeface="Arial Narrow" panose="020B0606020202030204" pitchFamily="34" charset="0"/>
              </a:rPr>
              <a:t> </a:t>
            </a:r>
            <a:endParaRPr lang="ro-RO" altLang="ro-RO" sz="3800" b="1" dirty="0">
              <a:latin typeface="Arial Narrow" panose="020B060602020203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ro-RO" sz="3800" b="1" i="1" dirty="0">
                <a:latin typeface="Arial Narrow" panose="020B0606020202030204" pitchFamily="34" charset="0"/>
              </a:rPr>
              <a:t>E-mail:</a:t>
            </a:r>
            <a:r>
              <a:rPr lang="ro-RO" altLang="ro-RO" sz="3800" b="1" dirty="0">
                <a:latin typeface="Arial Narrow" panose="020B0606020202030204" pitchFamily="34" charset="0"/>
              </a:rPr>
              <a:t> </a:t>
            </a:r>
            <a:r>
              <a:rPr lang="en-US" altLang="ro-RO" sz="3800" dirty="0">
                <a:latin typeface="Arial Narrow" panose="020B0606020202030204" pitchFamily="34" charset="0"/>
              </a:rPr>
              <a:t> </a:t>
            </a:r>
            <a:r>
              <a:rPr lang="ro-RO" altLang="ro-RO" sz="3800" b="1" u="sng" dirty="0">
                <a:solidFill>
                  <a:srgbClr val="0070C0"/>
                </a:solidFill>
                <a:latin typeface="Arial Narrow" panose="020B0606020202030204" pitchFamily="34" charset="0"/>
                <a:hlinkClick r:id="rId3"/>
              </a:rPr>
              <a:t>mduca2000@yahoo.com</a:t>
            </a:r>
            <a:endParaRPr lang="ro-RO" altLang="ro-RO" sz="3800" b="1" u="sng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ro-RO" altLang="ru-RU" sz="3800" b="1" u="sng" dirty="0">
              <a:effectLst>
                <a:outerShdw blurRad="38100" dist="38100" dir="2700000" algn="tl">
                  <a:srgbClr val="C0C0C0"/>
                </a:outerShdw>
              </a:effectLst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ro-RO" altLang="ru-RU" sz="3800" b="1" u="sng" dirty="0">
              <a:effectLst>
                <a:outerShdw blurRad="38100" dist="38100" dir="2700000" algn="tl">
                  <a:srgbClr val="C0C0C0"/>
                </a:outerShdw>
              </a:effectLst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o-RO" altLang="ru-RU" sz="3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decembrie  </a:t>
            </a:r>
            <a:r>
              <a:rPr lang="ro-RO" altLang="ru-RU" sz="3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2023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en-US" altLang="ro-RO" dirty="0" smtClean="0">
              <a:latin typeface="Arial Narrow" panose="020B0606020202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24001" y="252413"/>
            <a:ext cx="9142413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o-RO" altLang="en-US" sz="2400" b="1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ȘD ȘTIINȚE BIOLOGICE, GEONOMICE,CHIMICE ȘI TEHNOLOGICE</a:t>
            </a:r>
          </a:p>
        </p:txBody>
      </p:sp>
    </p:spTree>
    <p:extLst>
      <p:ext uri="{BB962C8B-B14F-4D97-AF65-F5344CB8AC3E}">
        <p14:creationId xmlns:p14="http://schemas.microsoft.com/office/powerpoint/2010/main" val="378734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8152870"/>
              </p:ext>
            </p:extLst>
          </p:nvPr>
        </p:nvGraphicFramePr>
        <p:xfrm>
          <a:off x="9396248" y="547034"/>
          <a:ext cx="2201919" cy="2435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1919">
                  <a:extLst>
                    <a:ext uri="{9D8B030D-6E8A-4147-A177-3AD203B41FA5}">
                      <a16:colId xmlns:a16="http://schemas.microsoft.com/office/drawing/2014/main" val="2257988313"/>
                    </a:ext>
                  </a:extLst>
                </a:gridCol>
              </a:tblGrid>
              <a:tr h="1045475">
                <a:tc>
                  <a:txBody>
                    <a:bodyPr/>
                    <a:lstStyle/>
                    <a:p>
                      <a:pPr algn="ctr"/>
                      <a:r>
                        <a:rPr lang="ro-RO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RENTABILITATEA </a:t>
                      </a:r>
                    </a:p>
                    <a:p>
                      <a:pPr algn="ctr"/>
                      <a:r>
                        <a:rPr lang="ro-RO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MUNCII, %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855568"/>
                  </a:ext>
                </a:extLst>
              </a:tr>
              <a:tr h="424932">
                <a:tc>
                  <a:txBody>
                    <a:bodyPr/>
                    <a:lstStyle/>
                    <a:p>
                      <a:pPr algn="ctr"/>
                      <a:r>
                        <a:rPr lang="ro-MD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-</a:t>
                      </a:r>
                      <a:endParaRPr lang="en-US" sz="20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170702"/>
                  </a:ext>
                </a:extLst>
              </a:tr>
              <a:tr h="414038">
                <a:tc>
                  <a:txBody>
                    <a:bodyPr/>
                    <a:lstStyle/>
                    <a:p>
                      <a:pPr algn="ctr"/>
                      <a:r>
                        <a:rPr lang="ro-MD" sz="20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20,00 </a:t>
                      </a:r>
                      <a:endParaRPr lang="en-US" sz="20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720485"/>
                  </a:ext>
                </a:extLst>
              </a:tr>
              <a:tr h="550571">
                <a:tc>
                  <a:txBody>
                    <a:bodyPr/>
                    <a:lstStyle/>
                    <a:p>
                      <a:pPr algn="ctr"/>
                      <a:r>
                        <a:rPr lang="ro-RO" sz="20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16,21</a:t>
                      </a:r>
                      <a:endParaRPr lang="en-US" sz="20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977995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58125"/>
              </p:ext>
            </p:extLst>
          </p:nvPr>
        </p:nvGraphicFramePr>
        <p:xfrm>
          <a:off x="928414" y="547034"/>
          <a:ext cx="8467834" cy="243501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491887">
                  <a:extLst>
                    <a:ext uri="{9D8B030D-6E8A-4147-A177-3AD203B41FA5}">
                      <a16:colId xmlns:a16="http://schemas.microsoft.com/office/drawing/2014/main" val="169808985"/>
                    </a:ext>
                  </a:extLst>
                </a:gridCol>
                <a:gridCol w="1960648">
                  <a:extLst>
                    <a:ext uri="{9D8B030D-6E8A-4147-A177-3AD203B41FA5}">
                      <a16:colId xmlns:a16="http://schemas.microsoft.com/office/drawing/2014/main" val="366719686"/>
                    </a:ext>
                  </a:extLst>
                </a:gridCol>
                <a:gridCol w="2680660">
                  <a:extLst>
                    <a:ext uri="{9D8B030D-6E8A-4147-A177-3AD203B41FA5}">
                      <a16:colId xmlns:a16="http://schemas.microsoft.com/office/drawing/2014/main" val="388462653"/>
                    </a:ext>
                  </a:extLst>
                </a:gridCol>
                <a:gridCol w="2334639">
                  <a:extLst>
                    <a:ext uri="{9D8B030D-6E8A-4147-A177-3AD203B41FA5}">
                      <a16:colId xmlns:a16="http://schemas.microsoft.com/office/drawing/2014/main" val="779594937"/>
                    </a:ext>
                  </a:extLst>
                </a:gridCol>
              </a:tblGrid>
              <a:tr h="901639">
                <a:tc>
                  <a:txBody>
                    <a:bodyPr/>
                    <a:lstStyle/>
                    <a:p>
                      <a:pPr algn="ctr"/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ANUL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NUMĂRUL DE TEZE SUSȚINUTE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NUMĂRUL</a:t>
                      </a:r>
                      <a:r>
                        <a:rPr lang="ro-RO" sz="2000" baseline="0" dirty="0">
                          <a:effectLst/>
                          <a:latin typeface="Arial Narrow" panose="020B0606020202030204" pitchFamily="34" charset="0"/>
                        </a:rPr>
                        <a:t> DE ABSOLVENȚI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DOCTORANZI</a:t>
                      </a:r>
                      <a:r>
                        <a:rPr lang="ro-RO" sz="2000" baseline="0" dirty="0">
                          <a:effectLst/>
                          <a:latin typeface="Arial Narrow" panose="020B0606020202030204" pitchFamily="34" charset="0"/>
                        </a:rPr>
                        <a:t> ÎN PERIOADA DE GRAȚIE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546426"/>
                  </a:ext>
                </a:extLst>
              </a:tr>
              <a:tr h="355191">
                <a:tc>
                  <a:txBody>
                    <a:bodyPr/>
                    <a:lstStyle/>
                    <a:p>
                      <a:pPr algn="ctr"/>
                      <a:r>
                        <a:rPr lang="ro-RO" sz="2000" b="1" dirty="0">
                          <a:effectLst/>
                          <a:latin typeface="Arial Narrow" panose="020B0606020202030204" pitchFamily="34" charset="0"/>
                        </a:rPr>
                        <a:t>2021</a:t>
                      </a:r>
                      <a:endParaRPr lang="en-US" sz="2000" b="1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000" b="1" dirty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en-US" sz="2000" b="1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2000" b="1" dirty="0"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en-US" sz="2000" b="1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2000" b="1" dirty="0"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endParaRPr lang="en-US" sz="2000" b="1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229076"/>
                  </a:ext>
                </a:extLst>
              </a:tr>
              <a:tr h="355191">
                <a:tc>
                  <a:txBody>
                    <a:bodyPr/>
                    <a:lstStyle/>
                    <a:p>
                      <a:pPr algn="ctr"/>
                      <a:r>
                        <a:rPr lang="ro-RO" sz="2000" b="1" dirty="0">
                          <a:effectLst/>
                          <a:latin typeface="Arial Narrow" panose="020B0606020202030204" pitchFamily="34" charset="0"/>
                        </a:rPr>
                        <a:t>2022</a:t>
                      </a:r>
                      <a:endParaRPr lang="en-US" sz="2000" b="1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000" b="1" dirty="0" smtClean="0"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en-US" sz="2000" b="1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2000" b="1" dirty="0" smtClean="0">
                          <a:effectLst/>
                          <a:latin typeface="Arial Narrow" panose="020B0606020202030204" pitchFamily="34" charset="0"/>
                        </a:rPr>
                        <a:t>17</a:t>
                      </a:r>
                      <a:endParaRPr lang="en-US" sz="2000" b="1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2000" b="1" dirty="0" smtClean="0">
                          <a:effectLst/>
                          <a:latin typeface="Arial Narrow" panose="020B0606020202030204" pitchFamily="34" charset="0"/>
                        </a:rPr>
                        <a:t>18</a:t>
                      </a:r>
                      <a:endParaRPr lang="en-US" sz="2000" b="1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191322"/>
                  </a:ext>
                </a:extLst>
              </a:tr>
              <a:tr h="636696">
                <a:tc>
                  <a:txBody>
                    <a:bodyPr/>
                    <a:lstStyle/>
                    <a:p>
                      <a:pPr algn="ctr"/>
                      <a:r>
                        <a:rPr lang="ro-RO" sz="2000" b="1" dirty="0">
                          <a:effectLst/>
                          <a:latin typeface="Arial Narrow" panose="020B0606020202030204" pitchFamily="34" charset="0"/>
                        </a:rPr>
                        <a:t>2023</a:t>
                      </a:r>
                      <a:endParaRPr lang="en-US" sz="2000" b="1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0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2000" b="1" dirty="0" smtClean="0">
                          <a:effectLst/>
                          <a:latin typeface="Arial Narrow" panose="020B0606020202030204" pitchFamily="34" charset="0"/>
                        </a:rPr>
                        <a:t>16</a:t>
                      </a:r>
                      <a:endParaRPr lang="ro-MD" sz="2000" b="1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2000" b="1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o-MD" sz="2000" b="1" dirty="0" smtClean="0"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  <a:endParaRPr lang="ro-MD" sz="2000" b="1" dirty="0">
                        <a:effectLst/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825908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1493"/>
              </p:ext>
            </p:extLst>
          </p:nvPr>
        </p:nvGraphicFramePr>
        <p:xfrm>
          <a:off x="928414" y="4072466"/>
          <a:ext cx="10611945" cy="1793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4771">
                  <a:extLst>
                    <a:ext uri="{9D8B030D-6E8A-4147-A177-3AD203B41FA5}">
                      <a16:colId xmlns:a16="http://schemas.microsoft.com/office/drawing/2014/main" val="1274238465"/>
                    </a:ext>
                  </a:extLst>
                </a:gridCol>
                <a:gridCol w="2207174">
                  <a:extLst>
                    <a:ext uri="{9D8B030D-6E8A-4147-A177-3AD203B41FA5}">
                      <a16:colId xmlns:a16="http://schemas.microsoft.com/office/drawing/2014/main" val="4290355662"/>
                    </a:ext>
                  </a:extLst>
                </a:gridCol>
              </a:tblGrid>
              <a:tr h="445449">
                <a:tc>
                  <a:txBody>
                    <a:bodyPr/>
                    <a:lstStyle/>
                    <a:p>
                      <a:r>
                        <a:rPr lang="ro-RO" sz="2000" dirty="0">
                          <a:latin typeface="Arial Narrow" panose="020B0606020202030204" pitchFamily="34" charset="0"/>
                        </a:rPr>
                        <a:t>DOCTORANZI CARE VOR SUSȚINE DOAR CU ACHITAREA TAXEI DE 20 000 lei</a:t>
                      </a:r>
                      <a:endParaRPr lang="en-US" sz="2000" dirty="0"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40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o-RO" sz="2400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45</a:t>
                      </a:r>
                      <a:endParaRPr lang="en-US" sz="24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32640"/>
                  </a:ext>
                </a:extLst>
              </a:tr>
              <a:tr h="445449">
                <a:tc>
                  <a:txBody>
                    <a:bodyPr/>
                    <a:lstStyle/>
                    <a:p>
                      <a:r>
                        <a:rPr lang="ro-RO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DOCTORANZI</a:t>
                      </a:r>
                      <a:r>
                        <a:rPr lang="ro-RO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, PERIOADA GRAȚIE, ANUL II</a:t>
                      </a:r>
                      <a:r>
                        <a:rPr lang="ro-RO" sz="2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  - </a:t>
                      </a:r>
                      <a:r>
                        <a:rPr lang="ro-RO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  2024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376649"/>
                  </a:ext>
                </a:extLst>
              </a:tr>
              <a:tr h="445449">
                <a:tc>
                  <a:txBody>
                    <a:bodyPr/>
                    <a:lstStyle/>
                    <a:p>
                      <a:r>
                        <a:rPr lang="ro-RO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DOCTORANZI PERIOADA </a:t>
                      </a:r>
                      <a:r>
                        <a:rPr lang="ro-RO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GRAȚIE,  ANUL I</a:t>
                      </a:r>
                      <a:r>
                        <a:rPr lang="ro-RO" sz="2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   -</a:t>
                      </a:r>
                      <a:r>
                        <a:rPr lang="ro-RO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   2025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b="1" dirty="0" smtClean="0"/>
                        <a:t>21 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668110"/>
                  </a:ext>
                </a:extLst>
              </a:tr>
              <a:tr h="445449">
                <a:tc>
                  <a:txBody>
                    <a:bodyPr/>
                    <a:lstStyle/>
                    <a:p>
                      <a:r>
                        <a:rPr lang="ro-RO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DOCTORANZI ABSOLVENȚI </a:t>
                      </a:r>
                      <a:r>
                        <a:rPr lang="ro-RO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2023                    -   2026                            </a:t>
                      </a:r>
                      <a:r>
                        <a:rPr lang="ro-RO" sz="20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</a:t>
                      </a:r>
                      <a:r>
                        <a:rPr lang="ro-RO" sz="2000" b="1" baseline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 SUSȚINERI</a:t>
                      </a:r>
                      <a:endParaRPr lang="en-US" sz="20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b="1" dirty="0" smtClean="0"/>
                        <a:t>16+</a:t>
                      </a:r>
                      <a:r>
                        <a:rPr lang="ro-RO" b="1" baseline="0" dirty="0" smtClean="0"/>
                        <a:t> 7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32632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928414" y="4529959"/>
            <a:ext cx="10611945" cy="44143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o-RO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770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2031080"/>
              </p:ext>
            </p:extLst>
          </p:nvPr>
        </p:nvGraphicFramePr>
        <p:xfrm>
          <a:off x="1755227" y="504497"/>
          <a:ext cx="9123875" cy="60303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6121">
                  <a:extLst>
                    <a:ext uri="{9D8B030D-6E8A-4147-A177-3AD203B41FA5}">
                      <a16:colId xmlns:a16="http://schemas.microsoft.com/office/drawing/2014/main" val="1665007042"/>
                    </a:ext>
                  </a:extLst>
                </a:gridCol>
                <a:gridCol w="2690212">
                  <a:extLst>
                    <a:ext uri="{9D8B030D-6E8A-4147-A177-3AD203B41FA5}">
                      <a16:colId xmlns:a16="http://schemas.microsoft.com/office/drawing/2014/main" val="3699887815"/>
                    </a:ext>
                  </a:extLst>
                </a:gridCol>
                <a:gridCol w="2577752">
                  <a:extLst>
                    <a:ext uri="{9D8B030D-6E8A-4147-A177-3AD203B41FA5}">
                      <a16:colId xmlns:a16="http://schemas.microsoft.com/office/drawing/2014/main" val="3228433146"/>
                    </a:ext>
                  </a:extLst>
                </a:gridCol>
                <a:gridCol w="3159790">
                  <a:extLst>
                    <a:ext uri="{9D8B030D-6E8A-4147-A177-3AD203B41FA5}">
                      <a16:colId xmlns:a16="http://schemas.microsoft.com/office/drawing/2014/main" val="2423940354"/>
                    </a:ext>
                  </a:extLst>
                </a:gridCol>
              </a:tblGrid>
              <a:tr h="389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kern="0" dirty="0">
                          <a:effectLst/>
                        </a:rPr>
                        <a:t> </a:t>
                      </a:r>
                      <a:endParaRPr lang="en-US" sz="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600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CONDUCĂTOR DE DOCTORAT</a:t>
                      </a:r>
                      <a:endParaRPr lang="en-US" sz="16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600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SPECIALITATEA</a:t>
                      </a:r>
                      <a:endParaRPr lang="en-US" sz="16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600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DOCTORAND</a:t>
                      </a:r>
                      <a:endParaRPr lang="en-US" sz="16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890430"/>
                  </a:ext>
                </a:extLst>
              </a:tr>
              <a:tr h="272556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 </a:t>
                      </a:r>
                      <a:endParaRPr lang="en-US" sz="14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Bulhac Ion</a:t>
                      </a: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o-RO" sz="1400" b="1" kern="100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Bouroș Pavlina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141.01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Ureche Dumitru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extLst>
                  <a:ext uri="{0D108BD9-81ED-4DB2-BD59-A6C34878D82A}">
                    <a16:rowId xmlns:a16="http://schemas.microsoft.com/office/drawing/2014/main" val="2075250939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 </a:t>
                      </a:r>
                      <a:endParaRPr lang="en-US" sz="14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Duca Gheorghe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145.01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Vicol Crina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extLst>
                  <a:ext uri="{0D108BD9-81ED-4DB2-BD59-A6C34878D82A}">
                    <a16:rowId xmlns:a16="http://schemas.microsoft.com/office/drawing/2014/main" val="903516470"/>
                  </a:ext>
                </a:extLst>
              </a:tr>
              <a:tr h="246942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 </a:t>
                      </a:r>
                      <a:endParaRPr lang="en-US" sz="14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Jigău Gheorghe</a:t>
                      </a:r>
                      <a:endParaRPr lang="en-US" sz="1400" b="1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155.01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Stadnic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Angela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extLst>
                  <a:ext uri="{0D108BD9-81ED-4DB2-BD59-A6C34878D82A}">
                    <a16:rowId xmlns:a16="http://schemas.microsoft.com/office/drawing/2014/main" val="1307609905"/>
                  </a:ext>
                </a:extLst>
              </a:tr>
              <a:tr h="26595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 </a:t>
                      </a:r>
                      <a:endParaRPr lang="en-US" sz="14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Zamurzaeva-Orl. Irina</a:t>
                      </a:r>
                      <a:endParaRPr lang="en-US" sz="1400" b="1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162.01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Bahșiev Aighiuni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extLst>
                  <a:ext uri="{0D108BD9-81ED-4DB2-BD59-A6C34878D82A}">
                    <a16:rowId xmlns:a16="http://schemas.microsoft.com/office/drawing/2014/main" val="2048859553"/>
                  </a:ext>
                </a:extLst>
              </a:tr>
              <a:tr h="250335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 </a:t>
                      </a:r>
                      <a:endParaRPr lang="en-US" sz="14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Bucățel Vasile</a:t>
                      </a:r>
                      <a:endParaRPr lang="en-US" sz="1400" b="1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164.01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Onica Nataliaa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extLst>
                  <a:ext uri="{0D108BD9-81ED-4DB2-BD59-A6C34878D82A}">
                    <a16:rowId xmlns:a16="http://schemas.microsoft.com/office/drawing/2014/main" val="3760955813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 </a:t>
                      </a:r>
                      <a:endParaRPr lang="en-US" sz="14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Bucățel Vasile</a:t>
                      </a:r>
                      <a:endParaRPr lang="en-US" sz="1400" b="1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164.01</a:t>
                      </a: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Beșelea Vasile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extLst>
                  <a:ext uri="{0D108BD9-81ED-4DB2-BD59-A6C34878D82A}">
                    <a16:rowId xmlns:a16="http://schemas.microsoft.com/office/drawing/2014/main" val="2075485973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 </a:t>
                      </a:r>
                      <a:endParaRPr lang="en-US" sz="1400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Roșca Ion</a:t>
                      </a:r>
                      <a:endParaRPr lang="en-US" sz="1400" b="1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164.01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Talmaci Ion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extLst>
                  <a:ext uri="{0D108BD9-81ED-4DB2-BD59-A6C34878D82A}">
                    <a16:rowId xmlns:a16="http://schemas.microsoft.com/office/drawing/2014/main" val="670902077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 </a:t>
                      </a:r>
                      <a:endParaRPr lang="en-US" sz="14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Comanici Ion</a:t>
                      </a:r>
                      <a:endParaRPr lang="en-US" sz="1400" b="1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164.01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Bucățel Sergiu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extLst>
                  <a:ext uri="{0D108BD9-81ED-4DB2-BD59-A6C34878D82A}">
                    <a16:rowId xmlns:a16="http://schemas.microsoft.com/office/drawing/2014/main" val="3858333716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 </a:t>
                      </a:r>
                      <a:endParaRPr lang="en-US" sz="14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Șeptițchi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Vladimir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165.01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Garbuzneac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Anastasia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extLst>
                  <a:ext uri="{0D108BD9-81ED-4DB2-BD59-A6C34878D82A}">
                    <a16:rowId xmlns:a16="http://schemas.microsoft.com/office/drawing/2014/main" val="3371612613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 </a:t>
                      </a:r>
                      <a:endParaRPr lang="en-US" sz="14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Munteanu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Andrei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165.02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Paladi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Viorica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extLst>
                  <a:ext uri="{0D108BD9-81ED-4DB2-BD59-A6C34878D82A}">
                    <a16:rowId xmlns:a16="http://schemas.microsoft.com/office/drawing/2014/main" val="3852390943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 </a:t>
                      </a:r>
                      <a:endParaRPr lang="en-US" sz="14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Bulat </a:t>
                      </a:r>
                      <a:r>
                        <a:rPr lang="ro-RO" sz="1400" b="1" kern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Dumitru</a:t>
                      </a:r>
                      <a:endParaRPr lang="en-US" sz="1400" b="1" kern="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165.03</a:t>
                      </a:r>
                      <a:endParaRPr lang="en-US" sz="1400" b="1" kern="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Mustea </a:t>
                      </a:r>
                      <a:r>
                        <a:rPr lang="ro-RO" sz="1400" b="1" kern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Mihail</a:t>
                      </a:r>
                      <a:endParaRPr lang="en-US" sz="1400" b="1" kern="1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4922028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 </a:t>
                      </a:r>
                      <a:endParaRPr lang="en-US" sz="14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Derjanschi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Valeriu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165.04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Grozdeva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Svetlana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extLst>
                  <a:ext uri="{0D108BD9-81ED-4DB2-BD59-A6C34878D82A}">
                    <a16:rowId xmlns:a16="http://schemas.microsoft.com/office/drawing/2014/main" val="801344256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 </a:t>
                      </a:r>
                      <a:endParaRPr lang="en-US" sz="14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Bulimestru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Ion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141.01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Nuguța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Elena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extLst>
                  <a:ext uri="{0D108BD9-81ED-4DB2-BD59-A6C34878D82A}">
                    <a16:rowId xmlns:a16="http://schemas.microsoft.com/office/drawing/2014/main" val="3112496852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t-IT" sz="1400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 </a:t>
                      </a:r>
                      <a:endParaRPr lang="en-US" sz="14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Tumanova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Lidia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162.01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Grăjdieru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Crisitna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extLst>
                  <a:ext uri="{0D108BD9-81ED-4DB2-BD59-A6C34878D82A}">
                    <a16:rowId xmlns:a16="http://schemas.microsoft.com/office/drawing/2014/main" val="264654544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 </a:t>
                      </a:r>
                      <a:endParaRPr lang="en-US" sz="14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Cepoi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Liliana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167.01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Codreanu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Liviu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extLst>
                  <a:ext uri="{0D108BD9-81ED-4DB2-BD59-A6C34878D82A}">
                    <a16:rowId xmlns:a16="http://schemas.microsoft.com/office/drawing/2014/main" val="207647693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 </a:t>
                      </a:r>
                      <a:endParaRPr lang="en-US" sz="14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Zubcov Elena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166.01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Ciorba 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Petru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/>
                </a:tc>
                <a:extLst>
                  <a:ext uri="{0D108BD9-81ED-4DB2-BD59-A6C34878D82A}">
                    <a16:rowId xmlns:a16="http://schemas.microsoft.com/office/drawing/2014/main" val="2844109746"/>
                  </a:ext>
                </a:extLst>
              </a:tr>
              <a:tr h="232360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 </a:t>
                      </a:r>
                      <a:endParaRPr lang="en-US" sz="1400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Sidorenko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Anatolie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134.04.</a:t>
                      </a:r>
                      <a:endParaRPr lang="en-US" sz="1400" b="1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BOIAN Vladimir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 anchor="ctr"/>
                </a:tc>
                <a:extLst>
                  <a:ext uri="{0D108BD9-81ED-4DB2-BD59-A6C34878D82A}">
                    <a16:rowId xmlns:a16="http://schemas.microsoft.com/office/drawing/2014/main" val="3535509294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/>
                        </a:rPr>
                        <a:t> 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Prepeliță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Aurelia 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121.03.</a:t>
                      </a:r>
                      <a:endParaRPr lang="en-US" sz="1400" b="1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USIC Ghenadie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 anchor="ctr"/>
                </a:tc>
                <a:extLst>
                  <a:ext uri="{0D108BD9-81ED-4DB2-BD59-A6C34878D82A}">
                    <a16:rowId xmlns:a16="http://schemas.microsoft.com/office/drawing/2014/main" val="1023887234"/>
                  </a:ext>
                </a:extLst>
              </a:tr>
              <a:tr h="256941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/>
                        </a:rPr>
                        <a:t> 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Prepeliță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Aurelia 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121.03.</a:t>
                      </a:r>
                      <a:endParaRPr lang="en-US" sz="1400" b="1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BODRUG Svetlana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 anchor="ctr"/>
                </a:tc>
                <a:extLst>
                  <a:ext uri="{0D108BD9-81ED-4DB2-BD59-A6C34878D82A}">
                    <a16:rowId xmlns:a16="http://schemas.microsoft.com/office/drawing/2014/main" val="2673547330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/>
                        </a:rPr>
                        <a:t> 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Potlog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Tamara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134.01.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BOGUS Igor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 anchor="ctr"/>
                </a:tc>
                <a:extLst>
                  <a:ext uri="{0D108BD9-81ED-4DB2-BD59-A6C34878D82A}">
                    <a16:rowId xmlns:a16="http://schemas.microsoft.com/office/drawing/2014/main" val="4061999734"/>
                  </a:ext>
                </a:extLst>
              </a:tr>
              <a:tr h="238021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/>
                        </a:rPr>
                        <a:t> 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Kravțov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Victor,</a:t>
                      </a:r>
                      <a:r>
                        <a:rPr lang="ro-RO" sz="1400" b="1" kern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Baca Svetlana 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133.04.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PODGORNÎI</a:t>
                      </a:r>
                      <a:r>
                        <a:rPr lang="ro-RO" sz="1400" b="1" kern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Daniel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 anchor="ctr"/>
                </a:tc>
                <a:extLst>
                  <a:ext uri="{0D108BD9-81ED-4DB2-BD59-A6C34878D82A}">
                    <a16:rowId xmlns:a16="http://schemas.microsoft.com/office/drawing/2014/main" val="2332799276"/>
                  </a:ext>
                </a:extLst>
              </a:tr>
              <a:tr h="229863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/>
                        </a:rPr>
                        <a:t> 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Enachi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Nicolae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131.01.</a:t>
                      </a:r>
                      <a:endParaRPr lang="en-US" sz="1400" b="1" kern="1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Nistreanu </a:t>
                      </a: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Andrei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7175" marR="37175" marT="0" marB="0" anchor="ctr"/>
                </a:tc>
                <a:extLst>
                  <a:ext uri="{0D108BD9-81ED-4DB2-BD59-A6C34878D82A}">
                    <a16:rowId xmlns:a16="http://schemas.microsoft.com/office/drawing/2014/main" val="1952342932"/>
                  </a:ext>
                </a:extLst>
              </a:tr>
              <a:tr h="429673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kern="0" dirty="0">
                          <a:effectLst/>
                        </a:rPr>
                        <a:t> 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Bragaru </a:t>
                      </a:r>
                      <a:r>
                        <a:rPr lang="ro-RO" sz="1400" b="1" kern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Tudor 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232.02.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fr-FR" sz="1400" b="1" kern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BRICEAG Valentin</a:t>
                      </a:r>
                      <a:endParaRPr lang="en-US" sz="1400" b="1" kern="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5" marR="37175" marT="0" marB="0" anchor="ctr"/>
                </a:tc>
                <a:extLst>
                  <a:ext uri="{0D108BD9-81ED-4DB2-BD59-A6C34878D82A}">
                    <a16:rowId xmlns:a16="http://schemas.microsoft.com/office/drawing/2014/main" val="35003010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986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828851"/>
              </p:ext>
            </p:extLst>
          </p:nvPr>
        </p:nvGraphicFramePr>
        <p:xfrm>
          <a:off x="273270" y="893382"/>
          <a:ext cx="11666482" cy="4322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36578">
                  <a:extLst>
                    <a:ext uri="{9D8B030D-6E8A-4147-A177-3AD203B41FA5}">
                      <a16:colId xmlns:a16="http://schemas.microsoft.com/office/drawing/2014/main" val="112699482"/>
                    </a:ext>
                  </a:extLst>
                </a:gridCol>
                <a:gridCol w="6379780">
                  <a:extLst>
                    <a:ext uri="{9D8B030D-6E8A-4147-A177-3AD203B41FA5}">
                      <a16:colId xmlns:a16="http://schemas.microsoft.com/office/drawing/2014/main" val="2404803545"/>
                    </a:ext>
                  </a:extLst>
                </a:gridCol>
                <a:gridCol w="1650124">
                  <a:extLst>
                    <a:ext uri="{9D8B030D-6E8A-4147-A177-3AD203B41FA5}">
                      <a16:colId xmlns:a16="http://schemas.microsoft.com/office/drawing/2014/main" val="1968774421"/>
                    </a:ext>
                  </a:extLst>
                </a:gridCol>
              </a:tblGrid>
              <a:tr h="6039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ETAPE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ACȚIUNI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TERMENI</a:t>
                      </a:r>
                      <a:endParaRPr lang="en-US" sz="2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2573060"/>
                  </a:ext>
                </a:extLst>
              </a:tr>
              <a:tr h="298630"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o-RO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Inițierea </a:t>
                      </a:r>
                      <a:r>
                        <a:rPr lang="ro-RO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procedurii de susținere prin depunerea unei cereri la ȘD </a:t>
                      </a:r>
                      <a:r>
                        <a:rPr lang="ro-RO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o-RO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(</a:t>
                      </a:r>
                      <a:r>
                        <a:rPr lang="ro-RO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An. 1</a:t>
                      </a:r>
                      <a:r>
                        <a:rPr lang="ro-RO" sz="2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)</a:t>
                      </a:r>
                      <a:r>
                        <a:rPr lang="ro-RO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 </a:t>
                      </a:r>
                      <a:endParaRPr lang="ro-RO" sz="20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1570032"/>
                  </a:ext>
                </a:extLst>
              </a:tr>
              <a:tr h="301974"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o-RO" sz="2000" b="1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Susținerea </a:t>
                      </a:r>
                      <a:r>
                        <a:rPr lang="ro-RO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în cadrul </a:t>
                      </a:r>
                      <a:r>
                        <a:rPr lang="ro-RO" sz="20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COMISIEI DE ÎNDRUMARE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9612786"/>
                  </a:ext>
                </a:extLst>
              </a:tr>
              <a:tr h="32662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o-RO" sz="20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Ianuarie-februarie</a:t>
                      </a:r>
                      <a:endParaRPr lang="en-US" sz="20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Teza finalizată este analizată de membrii CÎ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30 zile</a:t>
                      </a:r>
                      <a:endParaRPr lang="en-US" sz="2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4641795"/>
                  </a:ext>
                </a:extLst>
              </a:tr>
              <a:tr h="3761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Setul de acte pregătite conform  Regulamentului </a:t>
                      </a:r>
                      <a:r>
                        <a:rPr lang="ro-RO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(Art. 10)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193418"/>
                  </a:ext>
                </a:extLst>
              </a:tr>
              <a:tr h="4029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Obiecțiile Membrilor Comisiei de Îndrumare corectate 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066393"/>
                  </a:ext>
                </a:extLst>
              </a:tr>
              <a:tr h="4858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Elaborarea PV al CÎ  </a:t>
                      </a:r>
                      <a:r>
                        <a:rPr lang="ro-RO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(Anexa 4 și Anexa 5)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 săptămâni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6114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80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9007669"/>
              </p:ext>
            </p:extLst>
          </p:nvPr>
        </p:nvGraphicFramePr>
        <p:xfrm>
          <a:off x="625365" y="1690688"/>
          <a:ext cx="11324897" cy="3855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04682">
                  <a:extLst>
                    <a:ext uri="{9D8B030D-6E8A-4147-A177-3AD203B41FA5}">
                      <a16:colId xmlns:a16="http://schemas.microsoft.com/office/drawing/2014/main" val="1974857329"/>
                    </a:ext>
                  </a:extLst>
                </a:gridCol>
                <a:gridCol w="5976731">
                  <a:extLst>
                    <a:ext uri="{9D8B030D-6E8A-4147-A177-3AD203B41FA5}">
                      <a16:colId xmlns:a16="http://schemas.microsoft.com/office/drawing/2014/main" val="2036849439"/>
                    </a:ext>
                  </a:extLst>
                </a:gridCol>
                <a:gridCol w="1143484">
                  <a:extLst>
                    <a:ext uri="{9D8B030D-6E8A-4147-A177-3AD203B41FA5}">
                      <a16:colId xmlns:a16="http://schemas.microsoft.com/office/drawing/2014/main" val="71295357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o-RO" sz="2000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 smtClean="0">
                          <a:effectLst/>
                          <a:latin typeface="Arial Narrow" panose="020B0606020202030204" pitchFamily="34" charset="0"/>
                        </a:rPr>
                        <a:t>Depunerea </a:t>
                      </a:r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dosarului și tezei la Departamentul de </a:t>
                      </a:r>
                      <a:r>
                        <a:rPr lang="ro-RO" sz="2000" dirty="0" smtClean="0">
                          <a:effectLst/>
                          <a:latin typeface="Arial Narrow" panose="020B0606020202030204" pitchFamily="34" charset="0"/>
                        </a:rPr>
                        <a:t>profil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 30 zile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012178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</a:rPr>
                        <a:t>martie</a:t>
                      </a:r>
                      <a:endParaRPr lang="en-US" sz="2000" dirty="0">
                        <a:solidFill>
                          <a:srgbClr val="C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Teza corectată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41306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Tabelul de conformitate </a:t>
                      </a:r>
                      <a:r>
                        <a:rPr lang="ro-RO" sz="2000"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(Anexa 8)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5613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Dosarul completat cu actele suplimentare </a:t>
                      </a:r>
                      <a:r>
                        <a:rPr lang="ro-RO" sz="2000"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(Art. 17)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521016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o-RO" sz="2000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 smtClean="0">
                          <a:effectLst/>
                          <a:latin typeface="Arial Narrow" panose="020B0606020202030204" pitchFamily="34" charset="0"/>
                        </a:rPr>
                        <a:t>Susținerea </a:t>
                      </a:r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tezei la Departamentul de </a:t>
                      </a:r>
                      <a:r>
                        <a:rPr lang="ro-RO" sz="2000" dirty="0" smtClean="0">
                          <a:effectLst/>
                          <a:latin typeface="Arial Narrow" panose="020B0606020202030204" pitchFamily="34" charset="0"/>
                        </a:rPr>
                        <a:t>profil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169135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</a:rPr>
                        <a:t>aprilie</a:t>
                      </a:r>
                      <a:endParaRPr lang="en-US" sz="2000" dirty="0">
                        <a:solidFill>
                          <a:srgbClr val="C0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Tabelul de conformitate </a:t>
                      </a:r>
                      <a:r>
                        <a:rPr lang="ro-RO" sz="2000" dirty="0"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(Anexa 8)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8204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Procesul verbal al ședinței </a:t>
                      </a:r>
                      <a:r>
                        <a:rPr lang="ro-RO" sz="2000" dirty="0"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(An. 6 și An.7)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12</a:t>
                      </a:r>
                      <a:r>
                        <a:rPr lang="ro-RO" sz="20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o-RO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zile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5762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70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9852913"/>
              </p:ext>
            </p:extLst>
          </p:nvPr>
        </p:nvGraphicFramePr>
        <p:xfrm>
          <a:off x="467710" y="222102"/>
          <a:ext cx="11461531" cy="63794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37338">
                  <a:extLst>
                    <a:ext uri="{9D8B030D-6E8A-4147-A177-3AD203B41FA5}">
                      <a16:colId xmlns:a16="http://schemas.microsoft.com/office/drawing/2014/main" val="1006397289"/>
                    </a:ext>
                  </a:extLst>
                </a:gridCol>
                <a:gridCol w="6842235">
                  <a:extLst>
                    <a:ext uri="{9D8B030D-6E8A-4147-A177-3AD203B41FA5}">
                      <a16:colId xmlns:a16="http://schemas.microsoft.com/office/drawing/2014/main" val="2745018515"/>
                    </a:ext>
                  </a:extLst>
                </a:gridCol>
                <a:gridCol w="1481958">
                  <a:extLst>
                    <a:ext uri="{9D8B030D-6E8A-4147-A177-3AD203B41FA5}">
                      <a16:colId xmlns:a16="http://schemas.microsoft.com/office/drawing/2014/main" val="357871997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o-RO" sz="2000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 smtClean="0">
                          <a:effectLst/>
                          <a:latin typeface="Arial Narrow" panose="020B0606020202030204" pitchFamily="34" charset="0"/>
                        </a:rPr>
                        <a:t>Depunerea </a:t>
                      </a:r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tezei și dosarului la </a:t>
                      </a:r>
                      <a:r>
                        <a:rPr lang="ro-RO" sz="2000" dirty="0" smtClean="0">
                          <a:effectLst/>
                          <a:latin typeface="Arial Narrow" panose="020B0606020202030204" pitchFamily="34" charset="0"/>
                        </a:rPr>
                        <a:t>ȘD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1 săptămână</a:t>
                      </a:r>
                      <a:endParaRPr lang="en-US" sz="200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	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7827623"/>
                  </a:ext>
                </a:extLst>
              </a:tr>
              <a:tr h="36830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mai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Teza - versiunea electronică 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184266"/>
                  </a:ext>
                </a:extLst>
              </a:tr>
              <a:tr h="368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Dosarul completat integral </a:t>
                      </a:r>
                      <a:r>
                        <a:rPr lang="ro-RO" sz="2000"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(Art.26)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54549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Demersul conduc. șt. – Comisia de susținere </a:t>
                      </a:r>
                      <a:r>
                        <a:rPr lang="ro-RO" sz="2000"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(An. 9  și An.10)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319398"/>
                  </a:ext>
                </a:extLst>
              </a:tr>
              <a:tr h="1771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Cerere  - anti plagiat (</a:t>
                      </a:r>
                      <a:r>
                        <a:rPr lang="ro-RO" sz="2000"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An. 11)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29491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o-RO" sz="2000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 smtClean="0">
                          <a:effectLst/>
                          <a:latin typeface="Arial Narrow" panose="020B0606020202030204" pitchFamily="34" charset="0"/>
                        </a:rPr>
                        <a:t>Aprobarea </a:t>
                      </a:r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Comisiei  de susținere publică a tezei (CSP) la </a:t>
                      </a:r>
                      <a:r>
                        <a:rPr lang="ro-RO" sz="2000" dirty="0" smtClean="0">
                          <a:effectLst/>
                          <a:latin typeface="Arial Narrow" panose="020B0606020202030204" pitchFamily="34" charset="0"/>
                        </a:rPr>
                        <a:t>CSD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7510960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o-RO" sz="2000" dirty="0" smtClean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8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IUNIE</a:t>
                      </a:r>
                      <a:endParaRPr lang="en-US" sz="28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Analiza dosarului și  aprobarea Cererii pentru similitudine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1 săpt. 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954247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Raportul și Elaborarea Rezoluției </a:t>
                      </a:r>
                      <a:r>
                        <a:rPr lang="ro-RO" sz="2000" dirty="0"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(An. 12)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30 zile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934017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Aprobarea Componenței comisiei de susținere publică 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30 zile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118253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Elab-rea dispoziției ȘD cu privire la Recomandarea tezei </a:t>
                      </a:r>
                      <a:r>
                        <a:rPr lang="ro-RO" sz="2000" dirty="0"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(An.13)</a:t>
                      </a:r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885409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o-RO" sz="28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Aprobarea </a:t>
                      </a:r>
                      <a:r>
                        <a:rPr lang="ro-RO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Comisiei la CȘ USM </a:t>
                      </a:r>
                      <a:r>
                        <a:rPr lang="ro-RO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– iunie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o-RO" sz="28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30</a:t>
                      </a:r>
                      <a:endParaRPr lang="en-US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264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720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4700914"/>
              </p:ext>
            </p:extLst>
          </p:nvPr>
        </p:nvGraphicFramePr>
        <p:xfrm>
          <a:off x="617482" y="0"/>
          <a:ext cx="11164615" cy="67781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5511">
                  <a:extLst>
                    <a:ext uri="{9D8B030D-6E8A-4147-A177-3AD203B41FA5}">
                      <a16:colId xmlns:a16="http://schemas.microsoft.com/office/drawing/2014/main" val="2256752361"/>
                    </a:ext>
                  </a:extLst>
                </a:gridCol>
                <a:gridCol w="8145517">
                  <a:extLst>
                    <a:ext uri="{9D8B030D-6E8A-4147-A177-3AD203B41FA5}">
                      <a16:colId xmlns:a16="http://schemas.microsoft.com/office/drawing/2014/main" val="767667779"/>
                    </a:ext>
                  </a:extLst>
                </a:gridCol>
                <a:gridCol w="1103587">
                  <a:extLst>
                    <a:ext uri="{9D8B030D-6E8A-4147-A177-3AD203B41FA5}">
                      <a16:colId xmlns:a16="http://schemas.microsoft.com/office/drawing/2014/main" val="1145686308"/>
                    </a:ext>
                  </a:extLst>
                </a:gridCol>
              </a:tblGrid>
              <a:tr h="409902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o-RO" sz="2000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 smtClean="0">
                          <a:effectLst/>
                          <a:latin typeface="Arial Narrow" panose="020B0606020202030204" pitchFamily="34" charset="0"/>
                        </a:rPr>
                        <a:t>Prima </a:t>
                      </a:r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ședință a CSP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o-RO" sz="2000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 smtClean="0">
                          <a:effectLst/>
                          <a:latin typeface="Arial Narrow" panose="020B0606020202030204" pitchFamily="34" charset="0"/>
                        </a:rPr>
                        <a:t>12 zile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430272"/>
                  </a:ext>
                </a:extLst>
              </a:tr>
              <a:tr h="304800">
                <a:tc row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15 august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Obținerea CZU și elaborarea rezumatului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4514246"/>
                  </a:ext>
                </a:extLst>
              </a:tr>
              <a:tr h="2837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Aprob. spre publicare a rezum. semn. de președ., cond și autor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095459"/>
                  </a:ext>
                </a:extLst>
              </a:tr>
              <a:tr h="3780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Aprobarea listei organizațiilor de profil 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088666"/>
                  </a:ext>
                </a:extLst>
              </a:tr>
              <a:tr h="3153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Aprobarea termenului/datei ședinței publice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090919"/>
                  </a:ext>
                </a:extLst>
              </a:tr>
              <a:tr h="3521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PV 1 al CSP </a:t>
                      </a:r>
                      <a:r>
                        <a:rPr lang="ro-RO" sz="2000"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(An. 14)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758331"/>
                  </a:ext>
                </a:extLst>
              </a:tr>
              <a:tr h="4663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Expedierea rezumatelor conform listei prin poștă și la Bibliot.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30 zile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6357456"/>
                  </a:ext>
                </a:extLst>
              </a:tr>
              <a:tr h="3371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4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Amplasarea tezei și rezumatului pe site-ul ANACEC  - ȘD </a:t>
                      </a:r>
                      <a:r>
                        <a:rPr lang="ro-RO" sz="24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(An. 15)</a:t>
                      </a:r>
                      <a:endParaRPr lang="en-US" sz="2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4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o-RO" sz="24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35 zile </a:t>
                      </a:r>
                      <a:endParaRPr lang="en-US" sz="2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0500591"/>
                  </a:ext>
                </a:extLst>
              </a:tr>
              <a:tr h="3823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Aviz despre susținere (An. 16) – ȘD/OSDP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Cu 14 zile 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790204"/>
                  </a:ext>
                </a:extLst>
              </a:tr>
              <a:tr h="921317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o-RO" sz="2000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smtClean="0">
                          <a:effectLst/>
                          <a:latin typeface="Arial Narrow" panose="020B0606020202030204" pitchFamily="34" charset="0"/>
                        </a:rPr>
                        <a:t>Ședința </a:t>
                      </a:r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publică a tezei</a:t>
                      </a: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o-RO" sz="200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4967230"/>
                  </a:ext>
                </a:extLst>
              </a:tr>
              <a:tr h="31384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10 septembrie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Referatele </a:t>
                      </a:r>
                      <a:r>
                        <a:rPr lang="ro-RO" sz="2000" dirty="0"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(Art. 47)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Cu 10 zile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4868529"/>
                  </a:ext>
                </a:extLst>
              </a:tr>
              <a:tr h="2611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Definitivarea dosarului și depunerea la OSDP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30 zile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0229152"/>
                  </a:ext>
                </a:extLst>
              </a:tr>
              <a:tr h="2989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septembrie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Aprobarea rezultatelor susținerii la CȘ USM 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3293694"/>
                  </a:ext>
                </a:extLst>
              </a:tr>
              <a:tr h="2947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septembrie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Depunerea dosarului  de OSDP la ANACEC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5004156"/>
                  </a:ext>
                </a:extLst>
              </a:tr>
              <a:tr h="3521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30 octombrie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>
                          <a:effectLst/>
                          <a:latin typeface="Arial Narrow" panose="020B0606020202030204" pitchFamily="34" charset="0"/>
                        </a:rPr>
                        <a:t>Decizia ANACEC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2000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1227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179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612</Words>
  <Application>Microsoft Office PowerPoint</Application>
  <PresentationFormat>Widescreen</PresentationFormat>
  <Paragraphs>231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Narrow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Directie</dc:creator>
  <cp:lastModifiedBy>Directie</cp:lastModifiedBy>
  <cp:revision>17</cp:revision>
  <dcterms:created xsi:type="dcterms:W3CDTF">2023-12-05T09:22:07Z</dcterms:created>
  <dcterms:modified xsi:type="dcterms:W3CDTF">2026-04-21T15:44:18Z</dcterms:modified>
</cp:coreProperties>
</file>